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373" r:id="rId3"/>
    <p:sldId id="337" r:id="rId4"/>
    <p:sldId id="338" r:id="rId5"/>
    <p:sldId id="258" r:id="rId6"/>
    <p:sldId id="260" r:id="rId7"/>
    <p:sldId id="261" r:id="rId8"/>
    <p:sldId id="374" r:id="rId9"/>
    <p:sldId id="263" r:id="rId10"/>
    <p:sldId id="375" r:id="rId11"/>
    <p:sldId id="376" r:id="rId12"/>
    <p:sldId id="291" r:id="rId13"/>
    <p:sldId id="292" r:id="rId14"/>
    <p:sldId id="377" r:id="rId15"/>
    <p:sldId id="315" r:id="rId16"/>
    <p:sldId id="293" r:id="rId17"/>
    <p:sldId id="367" r:id="rId18"/>
    <p:sldId id="294" r:id="rId19"/>
    <p:sldId id="295" r:id="rId20"/>
    <p:sldId id="368" r:id="rId21"/>
    <p:sldId id="369" r:id="rId22"/>
    <p:sldId id="296" r:id="rId23"/>
    <p:sldId id="378" r:id="rId24"/>
    <p:sldId id="380" r:id="rId25"/>
    <p:sldId id="301" r:id="rId26"/>
    <p:sldId id="381" r:id="rId27"/>
    <p:sldId id="297" r:id="rId28"/>
    <p:sldId id="298" r:id="rId29"/>
    <p:sldId id="370" r:id="rId30"/>
    <p:sldId id="300" r:id="rId31"/>
    <p:sldId id="299" r:id="rId32"/>
    <p:sldId id="302" r:id="rId33"/>
    <p:sldId id="382" r:id="rId34"/>
    <p:sldId id="37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6T06:23:45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E818C-3A59-C840-9533-96064B66AC9D}" type="datetimeFigureOut">
              <a:rPr kumimoji="1" lang="zh-CN" altLang="en-US" smtClean="0"/>
              <a:t>2024/9/8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83E5E-C78B-1E44-AC69-A5FCCB9DE2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62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B6171A-753C-8B49-9675-CBE8CAC27F4F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9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5">
            <a:extLst>
              <a:ext uri="{FF2B5EF4-FFF2-40B4-BE49-F238E27FC236}">
                <a16:creationId xmlns:a16="http://schemas.microsoft.com/office/drawing/2014/main" id="{85467EC4-20FD-18A3-C057-CA499896AC5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69333" y="792163"/>
            <a:ext cx="11389784" cy="1052512"/>
            <a:chOff x="80" y="624"/>
            <a:chExt cx="5381" cy="663"/>
          </a:xfrm>
        </p:grpSpPr>
        <p:sp>
          <p:nvSpPr>
            <p:cNvPr id="3" name="Rectangle 26">
              <a:extLst>
                <a:ext uri="{FF2B5EF4-FFF2-40B4-BE49-F238E27FC236}">
                  <a16:creationId xmlns:a16="http://schemas.microsoft.com/office/drawing/2014/main" id="{A6726C3B-E864-5593-3F43-436B22312BE2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63" y="692"/>
              <a:ext cx="276" cy="2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4" name="Rectangle 27">
              <a:extLst>
                <a:ext uri="{FF2B5EF4-FFF2-40B4-BE49-F238E27FC236}">
                  <a16:creationId xmlns:a16="http://schemas.microsoft.com/office/drawing/2014/main" id="{2D5D4A6A-5980-54C7-12D2-F96D62BA34A3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04" y="692"/>
              <a:ext cx="207" cy="29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5" name="Rectangle 28">
              <a:extLst>
                <a:ext uri="{FF2B5EF4-FFF2-40B4-BE49-F238E27FC236}">
                  <a16:creationId xmlns:a16="http://schemas.microsoft.com/office/drawing/2014/main" id="{810D256E-464D-86D0-992C-3FE1E0DB35D7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41" y="958"/>
              <a:ext cx="266" cy="2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6" name="Rectangle 29">
              <a:extLst>
                <a:ext uri="{FF2B5EF4-FFF2-40B4-BE49-F238E27FC236}">
                  <a16:creationId xmlns:a16="http://schemas.microsoft.com/office/drawing/2014/main" id="{2F106331-A1B3-AFF6-7EA9-79A426127C20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74" y="958"/>
              <a:ext cx="232" cy="299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2EF2BA53-66CB-18EC-8080-FA5BB2CD2D17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80" y="912"/>
              <a:ext cx="353" cy="26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033F9FAD-12AE-0C82-B0A0-EAA26307DE1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0" y="624"/>
              <a:ext cx="20" cy="6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6D407365-4D0E-B578-A79D-1A7CCA82677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9" y="1122"/>
              <a:ext cx="5182" cy="20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</p:grpSp>
      <p:sp>
        <p:nvSpPr>
          <p:cNvPr id="317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295400" y="333376"/>
            <a:ext cx="10363200" cy="1128713"/>
          </a:xfrm>
        </p:spPr>
        <p:txBody>
          <a:bodyPr/>
          <a:lstStyle>
            <a:lvl1pPr algn="ctr">
              <a:defRPr sz="6000">
                <a:ea typeface="隶书" pitchFamily="49" charset="-122"/>
              </a:defRPr>
            </a:lvl1pPr>
          </a:lstStyle>
          <a:p>
            <a:pPr lvl="0"/>
            <a:r>
              <a:rPr lang="zh-CN" altLang="en-US" noProof="0"/>
              <a:t>单击编辑标题样式</a:t>
            </a:r>
          </a:p>
        </p:txBody>
      </p:sp>
      <p:sp>
        <p:nvSpPr>
          <p:cNvPr id="317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1844676"/>
            <a:ext cx="10272184" cy="4392613"/>
          </a:xfrm>
        </p:spPr>
        <p:txBody>
          <a:bodyPr/>
          <a:lstStyle>
            <a:lvl1pPr algn="just">
              <a:buClr>
                <a:schemeClr val="tx1"/>
              </a:buClr>
              <a:buSzPct val="85000"/>
              <a:buFontTx/>
              <a:buNone/>
              <a:defRPr/>
            </a:lvl1pPr>
            <a:lvl2pPr marL="719138" lvl="1" indent="-271463" algn="just">
              <a:lnSpc>
                <a:spcPct val="130000"/>
              </a:lnSpc>
              <a:buClr>
                <a:schemeClr val="tx1"/>
              </a:buClr>
              <a:buSzPct val="90000"/>
              <a:buFontTx/>
              <a:buChar char="•"/>
              <a:defRPr sz="2400"/>
            </a:lvl2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单击此处编辑文本样式</a:t>
            </a:r>
          </a:p>
          <a:p>
            <a:pPr lvl="1"/>
            <a:r>
              <a:rPr lang="zh-CN" altLang="en-US" noProof="0"/>
              <a:t>单击此处编辑文本样式</a:t>
            </a:r>
          </a:p>
          <a:p>
            <a:pPr lvl="1"/>
            <a:r>
              <a:rPr lang="zh-CN" altLang="en-US" noProof="0"/>
              <a:t>单击此处编辑文本样式</a:t>
            </a:r>
          </a:p>
          <a:p>
            <a:pPr lvl="1"/>
            <a:r>
              <a:rPr lang="zh-CN" altLang="en-US" noProof="0"/>
              <a:t>单击此处编辑文本样式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B348F2B2-3ADC-D3A5-CD59-F154FE8713F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F5C31-70ED-7844-9D56-3A99EDC21B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0169630"/>
      </p:ext>
    </p:extLst>
  </p:cSld>
  <p:clrMapOvr>
    <a:masterClrMapping/>
  </p:clrMapOvr>
  <p:transition spd="slow">
    <p:pull dir="r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6D16232-4031-A9CE-7535-8AEB8939E8F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112A3-89AA-734E-87C3-8BA5AE806A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187552"/>
      </p:ext>
    </p:extLst>
  </p:cSld>
  <p:clrMapOvr>
    <a:masterClrMapping/>
  </p:clrMapOvr>
  <p:transition spd="slow">
    <p:pull dir="r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18084" y="142875"/>
            <a:ext cx="2734733" cy="63833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07534" y="142875"/>
            <a:ext cx="8007351" cy="6383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7B6E4F14-5347-FFF8-8547-8101D89DB3F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15BED-00DA-254A-860F-C7FAD67FAB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8965840"/>
      </p:ext>
    </p:extLst>
  </p:cSld>
  <p:clrMapOvr>
    <a:masterClrMapping/>
  </p:clrMapOvr>
  <p:transition spd="slow"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68368656-0CDA-E200-74DC-0397C1ADE5E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9F8EA-D38B-2C4C-B79F-C4DAD9A002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204819"/>
      </p:ext>
    </p:extLst>
  </p:cSld>
  <p:clrMapOvr>
    <a:masterClrMapping/>
  </p:clrMapOvr>
  <p:transition spd="slow"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28A28D4-822F-95C0-68CE-7F296F71E2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61ABD-E650-CB45-B5C5-97D28A7967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3393204"/>
      </p:ext>
    </p:extLst>
  </p:cSld>
  <p:clrMapOvr>
    <a:masterClrMapping/>
  </p:clrMapOvr>
  <p:transition spd="slow">
    <p:pull dir="r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07533" y="1125538"/>
            <a:ext cx="5369984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80718" y="1125538"/>
            <a:ext cx="5372100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66C5D49B-4134-41D9-4B1C-AEE970452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B9D00-A814-E94D-9828-EC0B269732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7452723"/>
      </p:ext>
    </p:extLst>
  </p:cSld>
  <p:clrMapOvr>
    <a:masterClrMapping/>
  </p:clrMapOvr>
  <p:transition spd="slow">
    <p:pull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2AB8E1B2-67EE-70B8-3564-92A6BD4613F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71221-9F41-5A4A-9C6C-BDD13D5D39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296108"/>
      </p:ext>
    </p:extLst>
  </p:cSld>
  <p:clrMapOvr>
    <a:masterClrMapping/>
  </p:clrMapOvr>
  <p:transition spd="slow">
    <p:pull dir="r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EA749ECC-1E28-0D63-EC4E-C75D22F14AB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FA3CF-3B30-3040-B1DC-11EBFB4392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5610448"/>
      </p:ext>
    </p:extLst>
  </p:cSld>
  <p:clrMapOvr>
    <a:masterClrMapping/>
  </p:clrMapOvr>
  <p:transition spd="slow">
    <p:pull dir="r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2344931C-1A9A-05B0-AD12-3B9C28C2C3D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52422-341D-684F-8801-A59C63A2EF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0368038"/>
      </p:ext>
    </p:extLst>
  </p:cSld>
  <p:clrMapOvr>
    <a:masterClrMapping/>
  </p:clrMapOvr>
  <p:transition spd="slow">
    <p:pull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C67094F7-6C6A-7F64-14D1-58499EABB05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603F3-09FF-1945-A8F7-0E60D10D1A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2181336"/>
      </p:ext>
    </p:extLst>
  </p:cSld>
  <p:clrMapOvr>
    <a:masterClrMapping/>
  </p:clrMapOvr>
  <p:transition spd="slow">
    <p:pull dir="r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467CFD97-6AB7-BBB9-5CBA-4CEF5330C65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0435F3-53BA-1B44-B156-0D2BE433DB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2126536"/>
      </p:ext>
    </p:extLst>
  </p:cSld>
  <p:clrMapOvr>
    <a:masterClrMapping/>
  </p:clrMapOvr>
  <p:transition spd="slow">
    <p:pull dir="r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4">
            <a:extLst>
              <a:ext uri="{FF2B5EF4-FFF2-40B4-BE49-F238E27FC236}">
                <a16:creationId xmlns:a16="http://schemas.microsoft.com/office/drawing/2014/main" id="{E2ED1BE9-8E42-FCEB-AF94-2A06D2F7E1A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69333" y="144463"/>
            <a:ext cx="11389784" cy="1052512"/>
            <a:chOff x="80" y="624"/>
            <a:chExt cx="5381" cy="663"/>
          </a:xfrm>
        </p:grpSpPr>
        <p:sp>
          <p:nvSpPr>
            <p:cNvPr id="1030" name="Rectangle 2">
              <a:extLst>
                <a:ext uri="{FF2B5EF4-FFF2-40B4-BE49-F238E27FC236}">
                  <a16:creationId xmlns:a16="http://schemas.microsoft.com/office/drawing/2014/main" id="{0A294595-1CE3-29D5-C77F-CE3461121BE1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63" y="692"/>
              <a:ext cx="276" cy="29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62FE135A-2267-EF62-AEB5-18F0451AE7D9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04" y="692"/>
              <a:ext cx="207" cy="29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743ACD48-24CC-8F19-4A2A-E75B64CE3B85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41" y="958"/>
              <a:ext cx="266" cy="2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1033" name="Rectangle 5">
              <a:extLst>
                <a:ext uri="{FF2B5EF4-FFF2-40B4-BE49-F238E27FC236}">
                  <a16:creationId xmlns:a16="http://schemas.microsoft.com/office/drawing/2014/main" id="{FC3D412C-B490-049A-DEA7-2E52202A6E8F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74" y="958"/>
              <a:ext cx="232" cy="299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1034" name="Rectangle 6">
              <a:extLst>
                <a:ext uri="{FF2B5EF4-FFF2-40B4-BE49-F238E27FC236}">
                  <a16:creationId xmlns:a16="http://schemas.microsoft.com/office/drawing/2014/main" id="{570152D7-141E-8EB9-931A-D702FB03A5C0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80" y="912"/>
              <a:ext cx="353" cy="26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1035" name="Rectangle 7">
              <a:extLst>
                <a:ext uri="{FF2B5EF4-FFF2-40B4-BE49-F238E27FC236}">
                  <a16:creationId xmlns:a16="http://schemas.microsoft.com/office/drawing/2014/main" id="{F84ECB83-DC52-94FC-2CF6-73E9D13F756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0" y="624"/>
              <a:ext cx="20" cy="6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  <p:sp>
          <p:nvSpPr>
            <p:cNvPr id="1036" name="Rectangle 8">
              <a:extLst>
                <a:ext uri="{FF2B5EF4-FFF2-40B4-BE49-F238E27FC236}">
                  <a16:creationId xmlns:a16="http://schemas.microsoft.com/office/drawing/2014/main" id="{4B89CB1C-C4F7-854C-BF2A-EA67CC979A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9" y="1122"/>
              <a:ext cx="5182" cy="20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/>
            </a:p>
          </p:txBody>
        </p:sp>
      </p:grpSp>
      <p:sp>
        <p:nvSpPr>
          <p:cNvPr id="1027" name="Rectangle 9">
            <a:extLst>
              <a:ext uri="{FF2B5EF4-FFF2-40B4-BE49-F238E27FC236}">
                <a16:creationId xmlns:a16="http://schemas.microsoft.com/office/drawing/2014/main" id="{ACBEF517-FC3E-76C0-FA17-EF42BBC27C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142875"/>
            <a:ext cx="10390716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30" name="Rectangle 10">
            <a:extLst>
              <a:ext uri="{FF2B5EF4-FFF2-40B4-BE49-F238E27FC236}">
                <a16:creationId xmlns:a16="http://schemas.microsoft.com/office/drawing/2014/main" id="{D72D4BB7-F449-830C-D1F8-5D097C98C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534" y="1125538"/>
            <a:ext cx="10945284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0738" name="Rectangle 18">
            <a:extLst>
              <a:ext uri="{FF2B5EF4-FFF2-40B4-BE49-F238E27FC236}">
                <a16:creationId xmlns:a16="http://schemas.microsoft.com/office/drawing/2014/main" id="{1B859E6B-B2E9-644B-D6B4-4863B1172E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707467" y="6400800"/>
            <a:ext cx="254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 b="1">
                <a:solidFill>
                  <a:schemeClr val="bg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</a:lstStyle>
          <a:p>
            <a:pPr>
              <a:defRPr/>
            </a:pPr>
            <a:fld id="{339A8F44-550B-B54A-89C5-83A520C432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395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30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0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7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7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7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.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7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right)" prLst="gradientSize: 0.1">
                      <p:cBhvr>
                        <p:cTn dur="500"/>
                        <p:tgtEl>
                          <p:spTgt spid="307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2pPr>
      <a:lvl3pPr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3pPr>
      <a:lvl4pPr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4pPr>
      <a:lvl5pPr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5pPr>
      <a:lvl6pPr marL="4572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6pPr>
      <a:lvl7pPr marL="9144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7pPr>
      <a:lvl8pPr marL="1371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8pPr>
      <a:lvl9pPr marL="18288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•"/>
        <a:tabLst>
          <a:tab pos="541338" algn="l"/>
        </a:tabLst>
        <a:defRPr kumimoji="1" sz="3200">
          <a:solidFill>
            <a:srgbClr val="036D7B"/>
          </a:solidFill>
          <a:latin typeface="+mn-lt"/>
          <a:ea typeface="+mn-ea"/>
          <a:cs typeface="+mn-cs"/>
        </a:defRPr>
      </a:lvl1pPr>
      <a:lvl2pPr marL="450850" indent="635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–"/>
        <a:tabLst>
          <a:tab pos="541338" algn="l"/>
        </a:tabLst>
        <a:defRPr sz="2200" b="1">
          <a:solidFill>
            <a:schemeClr val="tx1"/>
          </a:solidFill>
          <a:latin typeface="Tahoma" pitchFamily="34" charset="0"/>
          <a:ea typeface="华文楷体" pitchFamily="2" charset="-122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•"/>
        <a:tabLst>
          <a:tab pos="541338" algn="l"/>
        </a:tabLst>
        <a:defRPr sz="2400">
          <a:solidFill>
            <a:schemeClr val="tx1"/>
          </a:solidFill>
          <a:latin typeface="Tahoma" pitchFamily="34" charset="0"/>
          <a:ea typeface="宋体" pitchFamily="2" charset="-122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–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5.emf"/><Relationship Id="rId7" Type="http://schemas.openxmlformats.org/officeDocument/2006/relationships/image" Target="../media/image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3.png"/><Relationship Id="rId5" Type="http://schemas.openxmlformats.org/officeDocument/2006/relationships/image" Target="../media/image6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9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emf"/><Relationship Id="rId7" Type="http://schemas.openxmlformats.org/officeDocument/2006/relationships/image" Target="../media/image21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8.png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3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6.e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F60AC19-DA62-6318-E183-4875C138807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资金的时间价值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4937D30-392B-8E21-1A3D-5B50ABC93E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495550" y="1844675"/>
            <a:ext cx="6624638" cy="3168650"/>
          </a:xfrm>
        </p:spPr>
        <p:txBody>
          <a:bodyPr/>
          <a:lstStyle/>
          <a:p>
            <a:pPr marL="0" indent="0" algn="l" eaLnBrk="1" hangingPunct="1"/>
            <a:r>
              <a:rPr lang="zh-CN" altLang="en-US"/>
              <a:t>本讲内容</a:t>
            </a:r>
          </a:p>
          <a:p>
            <a:pPr lvl="1" algn="l" eaLnBrk="1" hangingPunct="1"/>
            <a:r>
              <a:rPr lang="zh-CN" altLang="en-US"/>
              <a:t>资金的时间价值</a:t>
            </a:r>
          </a:p>
          <a:p>
            <a:pPr lvl="1" algn="l" eaLnBrk="1" hangingPunct="1"/>
            <a:r>
              <a:rPr lang="zh-CN" altLang="en-US"/>
              <a:t>资金时间价值计算公式</a:t>
            </a:r>
          </a:p>
          <a:p>
            <a:pPr lvl="1" algn="l" eaLnBrk="1" hangingPunct="1"/>
            <a:r>
              <a:rPr lang="zh-CN" altLang="en-US"/>
              <a:t>资金时间价值计算公式的应用</a:t>
            </a:r>
          </a:p>
        </p:txBody>
      </p:sp>
    </p:spTree>
  </p:cSld>
  <p:clrMapOvr>
    <a:masterClrMapping/>
  </p:clrMapOvr>
  <p:transition spd="slow">
    <p:pull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3">
            <a:extLst>
              <a:ext uri="{FF2B5EF4-FFF2-40B4-BE49-F238E27FC236}">
                <a16:creationId xmlns:a16="http://schemas.microsoft.com/office/drawing/2014/main" id="{7320876C-FB0D-0E7A-C783-5F439DDAC4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C4C52D73-EEF3-E14B-AC7E-D564FB1E2A13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10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EE80A06-27AD-F6AD-19CB-44950C9B3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资金的时间价值</a:t>
            </a:r>
          </a:p>
        </p:txBody>
      </p:sp>
      <p:sp>
        <p:nvSpPr>
          <p:cNvPr id="43049" name="Text Box 41">
            <a:extLst>
              <a:ext uri="{FF2B5EF4-FFF2-40B4-BE49-F238E27FC236}">
                <a16:creationId xmlns:a16="http://schemas.microsoft.com/office/drawing/2014/main" id="{B60CA280-5C1A-4F0F-A504-535E8C265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4" y="1412876"/>
            <a:ext cx="34559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/>
              <a:t>3.</a:t>
            </a:r>
            <a:r>
              <a:rPr lang="zh-CN" altLang="en-US"/>
              <a:t>单利和复利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BCF7DA-E009-C8DD-1539-48D74D78D1D8}"/>
              </a:ext>
            </a:extLst>
          </p:cNvPr>
          <p:cNvSpPr txBox="1"/>
          <p:nvPr/>
        </p:nvSpPr>
        <p:spPr>
          <a:xfrm>
            <a:off x="2674938" y="2168861"/>
            <a:ext cx="7111472" cy="95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例</a:t>
            </a:r>
            <a:r>
              <a:rPr kumimoji="1" lang="en-US" altLang="zh-CN" sz="2000" b="1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：</a:t>
            </a:r>
            <a:r>
              <a:rPr kumimoji="1" lang="zh-CN" alt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假如某人以</a:t>
            </a:r>
            <a:r>
              <a:rPr kumimoji="1" lang="zh-CN" altLang="en-US" sz="2000" b="1" u="sng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单利</a:t>
            </a:r>
            <a:r>
              <a:rPr kumimoji="1" lang="zh-CN" alt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方式借入</a:t>
            </a:r>
            <a:r>
              <a:rPr kumimoji="1" lang="en-US" altLang="zh-CN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1000</a:t>
            </a:r>
            <a:r>
              <a:rPr kumimoji="1" lang="zh-CN" alt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元，年利率</a:t>
            </a:r>
            <a:r>
              <a:rPr kumimoji="1" lang="en-US" altLang="zh-CN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6%</a:t>
            </a:r>
            <a:r>
              <a:rPr kumimoji="1" lang="zh-CN" alt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，</a:t>
            </a:r>
            <a:r>
              <a:rPr kumimoji="1" lang="en-US" altLang="zh-CN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1" lang="zh-CN" alt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年年末偿还，试计算各年利息和本利和。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071FE76-B517-3AE4-6E95-293AA4151601}"/>
              </a:ext>
            </a:extLst>
          </p:cNvPr>
          <p:cNvGraphicFramePr>
            <a:graphicFrameLocks noGrp="1"/>
          </p:cNvGraphicFramePr>
          <p:nvPr/>
        </p:nvGraphicFramePr>
        <p:xfrm>
          <a:off x="2959100" y="3874680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805827113"/>
                    </a:ext>
                  </a:extLst>
                </a:gridCol>
                <a:gridCol w="1017600">
                  <a:extLst>
                    <a:ext uri="{9D8B030D-6E8A-4147-A177-3AD203B41FA5}">
                      <a16:colId xmlns:a16="http://schemas.microsoft.com/office/drawing/2014/main" val="3384394327"/>
                    </a:ext>
                  </a:extLst>
                </a:gridCol>
                <a:gridCol w="1420800">
                  <a:extLst>
                    <a:ext uri="{9D8B030D-6E8A-4147-A177-3AD203B41FA5}">
                      <a16:colId xmlns:a16="http://schemas.microsoft.com/office/drawing/2014/main" val="29628191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8873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1687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年末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借款本金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本利和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偿还额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5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2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1000</a:t>
                      </a:r>
                      <a:r>
                        <a:rPr lang="zh-CN" altLang="en-US" sz="1600" dirty="0"/>
                        <a:t>*</a:t>
                      </a:r>
                      <a:r>
                        <a:rPr lang="en-US" altLang="zh-CN" sz="1600" dirty="0"/>
                        <a:t>6%=60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1060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38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1000</a:t>
                      </a:r>
                      <a:r>
                        <a:rPr lang="zh-CN" altLang="en-US" sz="1600" dirty="0"/>
                        <a:t>*</a:t>
                      </a:r>
                      <a:r>
                        <a:rPr lang="en-US" altLang="zh-CN" sz="1600" dirty="0"/>
                        <a:t>6%=60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1120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57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1000</a:t>
                      </a:r>
                      <a:r>
                        <a:rPr lang="zh-CN" altLang="en-US" sz="1600" dirty="0"/>
                        <a:t>*</a:t>
                      </a:r>
                      <a:r>
                        <a:rPr lang="en-US" altLang="zh-CN" sz="1600" dirty="0"/>
                        <a:t>6%=60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1180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1180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1374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5AA0E0D-BCE6-7FE0-0030-7F2CFA9084C6}"/>
              </a:ext>
            </a:extLst>
          </p:cNvPr>
          <p:cNvSpPr txBox="1"/>
          <p:nvPr/>
        </p:nvSpPr>
        <p:spPr>
          <a:xfrm>
            <a:off x="4700845" y="334261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表</a:t>
            </a:r>
            <a:r>
              <a:rPr kumimoji="1" lang="en-US" altLang="zh-CN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r>
              <a:rPr kumimoji="1" lang="zh-CN" altLang="en-US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单利方式利息计算表</a:t>
            </a:r>
          </a:p>
        </p:txBody>
      </p:sp>
    </p:spTree>
    <p:extLst>
      <p:ext uri="{BB962C8B-B14F-4D97-AF65-F5344CB8AC3E}">
        <p14:creationId xmlns:p14="http://schemas.microsoft.com/office/powerpoint/2010/main" val="3910410699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3">
            <a:extLst>
              <a:ext uri="{FF2B5EF4-FFF2-40B4-BE49-F238E27FC236}">
                <a16:creationId xmlns:a16="http://schemas.microsoft.com/office/drawing/2014/main" id="{7320876C-FB0D-0E7A-C783-5F439DDAC4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C4C52D73-EEF3-E14B-AC7E-D564FB1E2A13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11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EE80A06-27AD-F6AD-19CB-44950C9B3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资金的时间价值</a:t>
            </a:r>
          </a:p>
        </p:txBody>
      </p:sp>
      <p:sp>
        <p:nvSpPr>
          <p:cNvPr id="43049" name="Text Box 41">
            <a:extLst>
              <a:ext uri="{FF2B5EF4-FFF2-40B4-BE49-F238E27FC236}">
                <a16:creationId xmlns:a16="http://schemas.microsoft.com/office/drawing/2014/main" id="{B60CA280-5C1A-4F0F-A504-535E8C265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4" y="1412876"/>
            <a:ext cx="34559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/>
              <a:t>3.</a:t>
            </a:r>
            <a:r>
              <a:rPr lang="zh-CN" altLang="en-US"/>
              <a:t>单利和复利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BCF7DA-E009-C8DD-1539-48D74D78D1D8}"/>
              </a:ext>
            </a:extLst>
          </p:cNvPr>
          <p:cNvSpPr txBox="1"/>
          <p:nvPr/>
        </p:nvSpPr>
        <p:spPr>
          <a:xfrm>
            <a:off x="2674938" y="2168861"/>
            <a:ext cx="7111472" cy="95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例</a:t>
            </a:r>
            <a:r>
              <a:rPr kumimoji="1" lang="en-US" altLang="zh-CN" sz="2000" b="1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  <a:r>
              <a:rPr kumimoji="1" lang="zh-CN" alt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：</a:t>
            </a:r>
            <a:r>
              <a:rPr kumimoji="1" lang="zh-CN" alt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假如某人以</a:t>
            </a:r>
            <a:r>
              <a:rPr kumimoji="1" lang="zh-CN" altLang="en-US" sz="2000" b="1" u="sng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复利</a:t>
            </a:r>
            <a:r>
              <a:rPr kumimoji="1" lang="zh-CN" alt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方式借入</a:t>
            </a:r>
            <a:r>
              <a:rPr kumimoji="1" lang="en-US" altLang="zh-CN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1000</a:t>
            </a:r>
            <a:r>
              <a:rPr kumimoji="1" lang="zh-CN" alt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元，年利率</a:t>
            </a:r>
            <a:r>
              <a:rPr kumimoji="1" lang="en-US" altLang="zh-CN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6%</a:t>
            </a:r>
            <a:r>
              <a:rPr kumimoji="1" lang="zh-CN" alt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，</a:t>
            </a:r>
            <a:r>
              <a:rPr kumimoji="1" lang="en-US" altLang="zh-CN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1" lang="zh-CN" alt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年年末偿还，试计算各年利息和本利和。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071FE76-B517-3AE4-6E95-293AA4151601}"/>
              </a:ext>
            </a:extLst>
          </p:cNvPr>
          <p:cNvGraphicFramePr>
            <a:graphicFrameLocks noGrp="1"/>
          </p:cNvGraphicFramePr>
          <p:nvPr/>
        </p:nvGraphicFramePr>
        <p:xfrm>
          <a:off x="2959100" y="3874680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805827113"/>
                    </a:ext>
                  </a:extLst>
                </a:gridCol>
                <a:gridCol w="927590">
                  <a:extLst>
                    <a:ext uri="{9D8B030D-6E8A-4147-A177-3AD203B41FA5}">
                      <a16:colId xmlns:a16="http://schemas.microsoft.com/office/drawing/2014/main" val="3384394327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962819120"/>
                    </a:ext>
                  </a:extLst>
                </a:gridCol>
                <a:gridCol w="1109830">
                  <a:extLst>
                    <a:ext uri="{9D8B030D-6E8A-4147-A177-3AD203B41FA5}">
                      <a16:colId xmlns:a16="http://schemas.microsoft.com/office/drawing/2014/main" val="1268873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61687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年末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借款本金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本利和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偿还额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5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2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1000</a:t>
                      </a:r>
                      <a:r>
                        <a:rPr lang="zh-CN" altLang="en-US" sz="1600" dirty="0"/>
                        <a:t>*</a:t>
                      </a:r>
                      <a:r>
                        <a:rPr lang="en-US" altLang="zh-CN" sz="1600" dirty="0"/>
                        <a:t>6%=60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1060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38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1060</a:t>
                      </a:r>
                      <a:r>
                        <a:rPr lang="zh-CN" altLang="en-US" sz="1600" dirty="0"/>
                        <a:t>*</a:t>
                      </a:r>
                      <a:r>
                        <a:rPr lang="en-US" altLang="zh-CN" sz="1600" dirty="0"/>
                        <a:t>6%=63.6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1123.6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57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1123.6</a:t>
                      </a:r>
                      <a:r>
                        <a:rPr lang="zh-CN" altLang="en-US" sz="1600" dirty="0"/>
                        <a:t>*</a:t>
                      </a:r>
                      <a:r>
                        <a:rPr lang="en-US" altLang="zh-CN" sz="1600" dirty="0"/>
                        <a:t>6%=67.4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1191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1191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1374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5AA0E0D-BCE6-7FE0-0030-7F2CFA9084C6}"/>
              </a:ext>
            </a:extLst>
          </p:cNvPr>
          <p:cNvSpPr txBox="1"/>
          <p:nvPr/>
        </p:nvSpPr>
        <p:spPr>
          <a:xfrm>
            <a:off x="4700845" y="334261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表</a:t>
            </a:r>
            <a:r>
              <a:rPr kumimoji="1" lang="en-US" altLang="zh-CN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  <a:r>
              <a:rPr kumimoji="1" lang="zh-CN" altLang="en-US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复利方式利息计算表</a:t>
            </a:r>
          </a:p>
        </p:txBody>
      </p:sp>
    </p:spTree>
    <p:extLst>
      <p:ext uri="{BB962C8B-B14F-4D97-AF65-F5344CB8AC3E}">
        <p14:creationId xmlns:p14="http://schemas.microsoft.com/office/powerpoint/2010/main" val="3952826955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3">
            <a:extLst>
              <a:ext uri="{FF2B5EF4-FFF2-40B4-BE49-F238E27FC236}">
                <a16:creationId xmlns:a16="http://schemas.microsoft.com/office/drawing/2014/main" id="{0C87158C-4A3F-ED01-2719-6A5FA310EDE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44BB11BA-9F35-8A48-B206-A2E387C78FF9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12</a:t>
            </a:fld>
            <a:endParaRPr kumimoji="0" lang="en-US" altLang="zh-CN" sz="1000" dirty="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5EEE7E1-412A-27BF-C677-69381C3F29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资金时间价值计算公式分类</a:t>
            </a:r>
          </a:p>
        </p:txBody>
      </p:sp>
      <p:sp>
        <p:nvSpPr>
          <p:cNvPr id="72723" name="Rectangle 19">
            <a:extLst>
              <a:ext uri="{FF2B5EF4-FFF2-40B4-BE49-F238E27FC236}">
                <a16:creationId xmlns:a16="http://schemas.microsoft.com/office/drawing/2014/main" id="{F913F91B-2525-DCD3-3A8E-53F63BE46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4838700"/>
            <a:ext cx="7200900" cy="1244600"/>
          </a:xfrm>
          <a:prstGeom prst="rect">
            <a:avLst/>
          </a:prstGeom>
          <a:gradFill rotWithShape="1">
            <a:gsLst>
              <a:gs pos="0">
                <a:srgbClr val="FDFEDE"/>
              </a:gs>
              <a:gs pos="100000">
                <a:srgbClr val="E9EACD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其中：</a:t>
            </a:r>
            <a:r>
              <a:rPr lang="en-US" altLang="zh-CN" sz="1800" b="1" i="1" dirty="0">
                <a:solidFill>
                  <a:srgbClr val="FFAA00"/>
                </a:solidFill>
                <a:ea typeface="幼圆" pitchFamily="49" charset="-122"/>
              </a:rPr>
              <a:t>i</a:t>
            </a:r>
            <a:r>
              <a:rPr lang="zh-CN" altLang="en-US" sz="1800" b="1" dirty="0">
                <a:solidFill>
                  <a:srgbClr val="FFAA00"/>
                </a:solidFill>
                <a:ea typeface="幼圆" pitchFamily="49" charset="-122"/>
              </a:rPr>
              <a:t>为计息期利率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；</a:t>
            </a:r>
            <a:r>
              <a:rPr lang="en-US" altLang="zh-CN" sz="1800" b="1" i="1" dirty="0">
                <a:solidFill>
                  <a:srgbClr val="C00000"/>
                </a:solidFill>
                <a:ea typeface="幼圆" pitchFamily="49" charset="-122"/>
              </a:rPr>
              <a:t>n</a:t>
            </a:r>
            <a:r>
              <a:rPr lang="zh-CN" altLang="en-US" sz="1800" b="1" dirty="0">
                <a:solidFill>
                  <a:srgbClr val="C00000"/>
                </a:solidFill>
                <a:ea typeface="幼圆" pitchFamily="49" charset="-122"/>
              </a:rPr>
              <a:t>为计息期数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；</a:t>
            </a:r>
            <a:r>
              <a:rPr lang="en-US" altLang="zh-CN" sz="1800" b="1" i="1" dirty="0">
                <a:solidFill>
                  <a:srgbClr val="7030A0"/>
                </a:solidFill>
                <a:ea typeface="幼圆" pitchFamily="49" charset="-122"/>
              </a:rPr>
              <a:t>P</a:t>
            </a:r>
            <a:r>
              <a:rPr lang="zh-CN" altLang="en-US" sz="1800" b="1" dirty="0">
                <a:solidFill>
                  <a:srgbClr val="7030A0"/>
                </a:solidFill>
                <a:ea typeface="幼圆" pitchFamily="49" charset="-122"/>
              </a:rPr>
              <a:t>为现值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（即现在的资金价值或本金时间序列起点时的价值；</a:t>
            </a:r>
            <a:r>
              <a:rPr lang="en-US" altLang="zh-CN" sz="1800" b="1" i="1" dirty="0">
                <a:solidFill>
                  <a:srgbClr val="00B050"/>
                </a:solidFill>
                <a:ea typeface="幼圆" pitchFamily="49" charset="-122"/>
              </a:rPr>
              <a:t>F</a:t>
            </a:r>
            <a:r>
              <a:rPr lang="zh-CN" altLang="en-US" sz="1800" b="1" dirty="0">
                <a:solidFill>
                  <a:srgbClr val="00B050"/>
                </a:solidFill>
                <a:ea typeface="幼圆" pitchFamily="49" charset="-122"/>
              </a:rPr>
              <a:t>为终值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（</a:t>
            </a:r>
            <a:r>
              <a:rPr lang="en-US" altLang="zh-CN" sz="1800" b="1" i="1" dirty="0">
                <a:solidFill>
                  <a:srgbClr val="000000"/>
                </a:solidFill>
                <a:ea typeface="幼圆" pitchFamily="49" charset="-122"/>
              </a:rPr>
              <a:t>n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期末的资金值或本利和）或资金发生在（或折算为）某一特定时间序列终点的价值。</a:t>
            </a:r>
          </a:p>
        </p:txBody>
      </p:sp>
      <p:sp>
        <p:nvSpPr>
          <p:cNvPr id="72724" name="Text Box 20">
            <a:extLst>
              <a:ext uri="{FF2B5EF4-FFF2-40B4-BE49-F238E27FC236}">
                <a16:creationId xmlns:a16="http://schemas.microsoft.com/office/drawing/2014/main" id="{CE85EF5E-0F65-4724-4AF5-69A1317D2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2006482"/>
            <a:ext cx="7461250" cy="825739"/>
          </a:xfrm>
          <a:prstGeom prst="rect">
            <a:avLst/>
          </a:prstGeom>
          <a:gradFill rotWithShape="1">
            <a:gsLst>
              <a:gs pos="0">
                <a:srgbClr val="D1F4FB"/>
              </a:gs>
              <a:gs pos="100000">
                <a:srgbClr val="BFCCD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tabLst>
                <a:tab pos="6273800" algn="l"/>
              </a:tabLst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tabLst>
                <a:tab pos="6273800" algn="l"/>
              </a:tabLs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tabLst>
                <a:tab pos="62738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>
                <a:solidFill>
                  <a:srgbClr val="000000"/>
                </a:solidFill>
                <a:ea typeface="幼圆" pitchFamily="49" charset="-122"/>
              </a:rPr>
              <a:t>一次支付又称整付，指所分析系统的现金流量，无论是流入还是流出，均在一个时点上发生。</a:t>
            </a:r>
          </a:p>
        </p:txBody>
      </p:sp>
      <p:sp>
        <p:nvSpPr>
          <p:cNvPr id="72725" name="Rectangle 21">
            <a:extLst>
              <a:ext uri="{FF2B5EF4-FFF2-40B4-BE49-F238E27FC236}">
                <a16:creationId xmlns:a16="http://schemas.microsoft.com/office/drawing/2014/main" id="{3551CBDF-C65D-8F33-A973-F741D6CE6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1341439"/>
            <a:ext cx="43195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/>
              <a:t>1.</a:t>
            </a:r>
            <a:r>
              <a:rPr lang="zh-CN" altLang="en-US"/>
              <a:t>一次支付的情形</a:t>
            </a:r>
          </a:p>
        </p:txBody>
      </p:sp>
      <p:sp>
        <p:nvSpPr>
          <p:cNvPr id="72727" name="Text Box 23">
            <a:extLst>
              <a:ext uri="{FF2B5EF4-FFF2-40B4-BE49-F238E27FC236}">
                <a16:creationId xmlns:a16="http://schemas.microsoft.com/office/drawing/2014/main" id="{6410C4BE-C6B1-8C8F-6463-27ED58F6A16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367213" y="4437063"/>
            <a:ext cx="360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图</a:t>
            </a:r>
            <a:r>
              <a:rPr lang="en-US" altLang="zh-CN" sz="1800" b="1" dirty="0">
                <a:solidFill>
                  <a:srgbClr val="000000"/>
                </a:solidFill>
                <a:ea typeface="幼圆" pitchFamily="49" charset="-122"/>
              </a:rPr>
              <a:t>2-3 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一次支付现金流量图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9951E1-9188-F643-343E-62CEB293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911" y="2933946"/>
            <a:ext cx="6181455" cy="1561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4086399-1784-5229-D516-2B6F61A4AC13}"/>
                  </a:ext>
                </a:extLst>
              </p:cNvPr>
              <p:cNvSpPr txBox="1"/>
              <p:nvPr/>
            </p:nvSpPr>
            <p:spPr>
              <a:xfrm>
                <a:off x="5195901" y="3025961"/>
                <a:ext cx="29657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9FCAD3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:</a:t>
                </a:r>
                <a:r>
                  <a:rPr kumimoji="1" lang="zh-CN" altLang="en-US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每一个小时间段内的利率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4086399-1784-5229-D516-2B6F61A4A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901" y="3025961"/>
                <a:ext cx="2965723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54988B4-7B2B-A0B5-90DC-2662B4FFB351}"/>
              </a:ext>
            </a:extLst>
          </p:cNvPr>
          <p:cNvSpPr txBox="1"/>
          <p:nvPr/>
        </p:nvSpPr>
        <p:spPr>
          <a:xfrm>
            <a:off x="3350696" y="3488294"/>
            <a:ext cx="557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solidFill>
                  <a:srgbClr val="7030A0"/>
                </a:solidFill>
                <a:latin typeface="Tahoma" panose="020B0604030504040204" pitchFamily="34" charset="0"/>
                <a:ea typeface="幼圆" pitchFamily="49" charset="-122"/>
              </a:rPr>
              <a:t>P</a:t>
            </a:r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57BA28-0804-643B-36FC-7A46EAFCE454}"/>
              </a:ext>
            </a:extLst>
          </p:cNvPr>
          <p:cNvSpPr txBox="1"/>
          <p:nvPr/>
        </p:nvSpPr>
        <p:spPr>
          <a:xfrm>
            <a:off x="8912091" y="3474799"/>
            <a:ext cx="557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solidFill>
                  <a:srgbClr val="00B050"/>
                </a:solidFill>
                <a:latin typeface="Tahoma" panose="020B0604030504040204" pitchFamily="34" charset="0"/>
                <a:ea typeface="幼圆" pitchFamily="49" charset="-122"/>
              </a:rPr>
              <a:t>F</a:t>
            </a:r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1000"/>
                                        <p:tgtEl>
                                          <p:spTgt spid="7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23" grpId="0" animBg="1"/>
      <p:bldP spid="72724" grpId="0" animBg="1"/>
      <p:bldP spid="72725" grpId="0"/>
      <p:bldP spid="727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>
            <a:extLst>
              <a:ext uri="{FF2B5EF4-FFF2-40B4-BE49-F238E27FC236}">
                <a16:creationId xmlns:a16="http://schemas.microsoft.com/office/drawing/2014/main" id="{E49B1C18-AA6F-3406-A5B6-56DE2216AE4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A758D28-D097-1048-B12E-26CFB72B3914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13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73732" name="Rectangle 4">
            <a:extLst>
              <a:ext uri="{FF2B5EF4-FFF2-40B4-BE49-F238E27FC236}">
                <a16:creationId xmlns:a16="http://schemas.microsoft.com/office/drawing/2014/main" id="{0BBDDD7F-D457-BD07-8A0F-27928EB73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1" y="1341439"/>
            <a:ext cx="396081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/>
              <a:t>2.</a:t>
            </a:r>
            <a:r>
              <a:rPr lang="zh-CN" altLang="en-US"/>
              <a:t>多次支付的情形</a:t>
            </a:r>
          </a:p>
        </p:txBody>
      </p:sp>
      <p:sp>
        <p:nvSpPr>
          <p:cNvPr id="73733" name="Text Box 5">
            <a:extLst>
              <a:ext uri="{FF2B5EF4-FFF2-40B4-BE49-F238E27FC236}">
                <a16:creationId xmlns:a16="http://schemas.microsoft.com/office/drawing/2014/main" id="{CFCF8E95-C3EF-D4D0-5BA3-F5F2E38D1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4" y="1872980"/>
            <a:ext cx="7272337" cy="437940"/>
          </a:xfrm>
          <a:prstGeom prst="rect">
            <a:avLst/>
          </a:prstGeom>
          <a:gradFill rotWithShape="1">
            <a:gsLst>
              <a:gs pos="0">
                <a:srgbClr val="D1F4FB"/>
              </a:gs>
              <a:gs pos="100000">
                <a:srgbClr val="BFCCD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tabLst>
                <a:tab pos="6273800" algn="l"/>
              </a:tabLst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tabLst>
                <a:tab pos="6273800" algn="l"/>
              </a:tabLs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tabLst>
                <a:tab pos="62738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tabLst>
                <a:tab pos="62738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指现金流量在多个时点发生，而不是集中在某一时点上</a:t>
            </a:r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242A7464-09D5-B7F9-F779-9424E7D14CC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40013" y="2393886"/>
            <a:ext cx="6551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 </a:t>
            </a:r>
            <a:r>
              <a:rPr lang="en-US" altLang="zh-CN" sz="1800" b="1" i="1" dirty="0">
                <a:solidFill>
                  <a:srgbClr val="000000"/>
                </a:solidFill>
                <a:ea typeface="幼圆" pitchFamily="49" charset="-122"/>
              </a:rPr>
              <a:t>A</a:t>
            </a:r>
            <a:r>
              <a:rPr lang="en-US" altLang="zh-CN" sz="1800" b="1" i="1" baseline="-25000" dirty="0">
                <a:solidFill>
                  <a:srgbClr val="000000"/>
                </a:solidFill>
                <a:ea typeface="幼圆" pitchFamily="49" charset="-122"/>
              </a:rPr>
              <a:t>t 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表示第 </a:t>
            </a:r>
            <a:r>
              <a:rPr lang="en-US" altLang="zh-CN" sz="1800" b="1" i="1" dirty="0">
                <a:solidFill>
                  <a:srgbClr val="000000"/>
                </a:solidFill>
                <a:ea typeface="幼圆" pitchFamily="49" charset="-122"/>
              </a:rPr>
              <a:t>t 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期末发生的现金流量大小，可正可负。</a:t>
            </a:r>
          </a:p>
        </p:txBody>
      </p:sp>
      <p:sp>
        <p:nvSpPr>
          <p:cNvPr id="73741" name="Text Box 13">
            <a:extLst>
              <a:ext uri="{FF2B5EF4-FFF2-40B4-BE49-F238E27FC236}">
                <a16:creationId xmlns:a16="http://schemas.microsoft.com/office/drawing/2014/main" id="{A8E1A2D1-2CAC-9C0E-F16F-07D6839F511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703513" y="4547453"/>
            <a:ext cx="6551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如 </a:t>
            </a:r>
            <a:r>
              <a:rPr lang="en-US" altLang="zh-CN" sz="1800" b="1" i="1" dirty="0">
                <a:solidFill>
                  <a:srgbClr val="000000"/>
                </a:solidFill>
                <a:ea typeface="幼圆" pitchFamily="49" charset="-122"/>
              </a:rPr>
              <a:t>A</a:t>
            </a:r>
            <a:r>
              <a:rPr lang="en-US" altLang="zh-CN" sz="1800" b="1" i="1" baseline="-25000" dirty="0">
                <a:solidFill>
                  <a:srgbClr val="000000"/>
                </a:solidFill>
                <a:ea typeface="幼圆" pitchFamily="49" charset="-122"/>
              </a:rPr>
              <a:t>t 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有如下特征，则可大大简化上述计算公式：</a:t>
            </a:r>
          </a:p>
        </p:txBody>
      </p:sp>
      <p:sp>
        <p:nvSpPr>
          <p:cNvPr id="73742" name="Text Box 14">
            <a:extLst>
              <a:ext uri="{FF2B5EF4-FFF2-40B4-BE49-F238E27FC236}">
                <a16:creationId xmlns:a16="http://schemas.microsoft.com/office/drawing/2014/main" id="{46168E47-C303-FB4D-8A83-CAA631A1A37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711450" y="5087513"/>
            <a:ext cx="2808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a typeface="幼圆" pitchFamily="49" charset="-122"/>
              </a:rPr>
              <a:t>1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）等额系列现金流量</a:t>
            </a:r>
          </a:p>
        </p:txBody>
      </p:sp>
      <p:sp>
        <p:nvSpPr>
          <p:cNvPr id="73743" name="Text Box 15">
            <a:extLst>
              <a:ext uri="{FF2B5EF4-FFF2-40B4-BE49-F238E27FC236}">
                <a16:creationId xmlns:a16="http://schemas.microsoft.com/office/drawing/2014/main" id="{320005C5-16DF-CAD1-EEB2-2B672A9457C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711450" y="5582568"/>
            <a:ext cx="3024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a typeface="幼圆" pitchFamily="49" charset="-122"/>
              </a:rPr>
              <a:t>2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）等差系列现金流量</a:t>
            </a:r>
          </a:p>
        </p:txBody>
      </p:sp>
      <p:sp>
        <p:nvSpPr>
          <p:cNvPr id="73744" name="Text Box 16">
            <a:extLst>
              <a:ext uri="{FF2B5EF4-FFF2-40B4-BE49-F238E27FC236}">
                <a16:creationId xmlns:a16="http://schemas.microsoft.com/office/drawing/2014/main" id="{19B2655B-6383-1078-801A-A8B9221C461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711450" y="6077623"/>
            <a:ext cx="2736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（</a:t>
            </a:r>
            <a:r>
              <a:rPr lang="en-US" altLang="zh-CN" sz="1800" b="1" dirty="0">
                <a:solidFill>
                  <a:srgbClr val="000000"/>
                </a:solidFill>
                <a:ea typeface="幼圆" pitchFamily="49" charset="-122"/>
              </a:rPr>
              <a:t>3</a:t>
            </a: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）等比系列现金流量</a:t>
            </a: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78375E45-25BE-C95A-6582-ED6CCCAEE304}"/>
              </a:ext>
            </a:extLst>
          </p:cNvPr>
          <p:cNvGrpSpPr>
            <a:grpSpLocks/>
          </p:cNvGrpSpPr>
          <p:nvPr/>
        </p:nvGrpSpPr>
        <p:grpSpPr bwMode="auto">
          <a:xfrm>
            <a:off x="5448300" y="5027187"/>
            <a:ext cx="4464050" cy="427037"/>
            <a:chOff x="2472" y="3025"/>
            <a:chExt cx="2812" cy="269"/>
          </a:xfrm>
        </p:grpSpPr>
        <p:sp>
          <p:nvSpPr>
            <p:cNvPr id="14357" name="Rectangle 18">
              <a:extLst>
                <a:ext uri="{FF2B5EF4-FFF2-40B4-BE49-F238E27FC236}">
                  <a16:creationId xmlns:a16="http://schemas.microsoft.com/office/drawing/2014/main" id="{F1C6431E-DC8B-8B26-03FB-A4DAF647F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3025"/>
              <a:ext cx="2812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2857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8" name="Text Box 19">
              <a:extLst>
                <a:ext uri="{FF2B5EF4-FFF2-40B4-BE49-F238E27FC236}">
                  <a16:creationId xmlns:a16="http://schemas.microsoft.com/office/drawing/2014/main" id="{4E34D751-3F93-02EB-77CE-A189646F059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541" y="3063"/>
              <a:ext cx="25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       A</a:t>
              </a:r>
              <a:r>
                <a:rPr lang="en-US" altLang="zh-CN" sz="1800" b="1" i="1" baseline="-25000" dirty="0">
                  <a:solidFill>
                    <a:srgbClr val="000000"/>
                  </a:solidFill>
                  <a:ea typeface="幼圆" pitchFamily="49" charset="-122"/>
                </a:rPr>
                <a:t>t 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= A = </a:t>
              </a:r>
              <a:r>
                <a:rPr lang="zh-CN" altLang="en-US" sz="1800" b="1" dirty="0">
                  <a:solidFill>
                    <a:srgbClr val="000000"/>
                  </a:solidFill>
                  <a:ea typeface="幼圆" pitchFamily="49" charset="-122"/>
                </a:rPr>
                <a:t>常数       （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t = </a:t>
              </a:r>
              <a:r>
                <a:rPr lang="en-US" altLang="zh-CN" sz="1800" b="1" dirty="0">
                  <a:solidFill>
                    <a:srgbClr val="000000"/>
                  </a:solidFill>
                  <a:ea typeface="幼圆" pitchFamily="49" charset="-122"/>
                </a:rPr>
                <a:t>1,2,3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,</a:t>
              </a:r>
              <a:r>
                <a:rPr lang="en-US" altLang="zh-CN" sz="1800" b="1" i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…</a:t>
              </a:r>
              <a:r>
                <a:rPr lang="en-US" altLang="zh-CN" sz="1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,</a:t>
              </a:r>
              <a:r>
                <a:rPr lang="en-US" altLang="zh-CN" sz="1800" b="1" i="1" dirty="0">
                  <a:solidFill>
                    <a:srgbClr val="000000"/>
                  </a:solidFill>
                  <a:ea typeface="宋体" panose="02010600030101010101" pitchFamily="2" charset="-122"/>
                </a:rPr>
                <a:t>n</a:t>
              </a:r>
              <a:r>
                <a:rPr lang="zh-CN" altLang="en-US" sz="1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）</a:t>
              </a:r>
            </a:p>
          </p:txBody>
        </p:sp>
      </p:grpSp>
      <p:sp>
        <p:nvSpPr>
          <p:cNvPr id="14349" name="Rectangle 20">
            <a:extLst>
              <a:ext uri="{FF2B5EF4-FFF2-40B4-BE49-F238E27FC236}">
                <a16:creationId xmlns:a16="http://schemas.microsoft.com/office/drawing/2014/main" id="{43CFE4EB-64E7-9612-098F-ABD19BFD948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26125" y="30876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zh-CN" sz="2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…</a:t>
            </a:r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7837BB21-B315-7451-3B84-16345586B460}"/>
              </a:ext>
            </a:extLst>
          </p:cNvPr>
          <p:cNvGrpSpPr>
            <a:grpSpLocks/>
          </p:cNvGrpSpPr>
          <p:nvPr/>
        </p:nvGrpSpPr>
        <p:grpSpPr bwMode="auto">
          <a:xfrm>
            <a:off x="5448300" y="5522242"/>
            <a:ext cx="4464050" cy="382587"/>
            <a:chOff x="2472" y="3343"/>
            <a:chExt cx="2812" cy="241"/>
          </a:xfrm>
        </p:grpSpPr>
        <p:sp>
          <p:nvSpPr>
            <p:cNvPr id="14355" name="Rectangle 22">
              <a:extLst>
                <a:ext uri="{FF2B5EF4-FFF2-40B4-BE49-F238E27FC236}">
                  <a16:creationId xmlns:a16="http://schemas.microsoft.com/office/drawing/2014/main" id="{3F37069D-5BBA-3445-6DD8-91D0BF8B5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3343"/>
              <a:ext cx="2812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2857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6" name="Text Box 23">
              <a:extLst>
                <a:ext uri="{FF2B5EF4-FFF2-40B4-BE49-F238E27FC236}">
                  <a16:creationId xmlns:a16="http://schemas.microsoft.com/office/drawing/2014/main" id="{4080E240-DFB1-C650-625C-2865BC78843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89" y="3353"/>
              <a:ext cx="22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A</a:t>
              </a:r>
              <a:r>
                <a:rPr lang="en-US" altLang="zh-CN" sz="1800" b="1" i="1" baseline="-25000" dirty="0">
                  <a:solidFill>
                    <a:srgbClr val="000000"/>
                  </a:solidFill>
                  <a:ea typeface="幼圆" pitchFamily="49" charset="-122"/>
                </a:rPr>
                <a:t>t 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= A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1</a:t>
              </a:r>
              <a:r>
                <a:rPr lang="en-US" altLang="en-US" sz="1800" b="1" dirty="0">
                  <a:solidFill>
                    <a:srgbClr val="000000"/>
                  </a:solidFill>
                  <a:ea typeface="幼圆" pitchFamily="49" charset="-122"/>
                </a:rPr>
                <a:t>±</a:t>
              </a:r>
              <a:r>
                <a:rPr lang="en-US" altLang="zh-CN" sz="1800" b="1" dirty="0">
                  <a:solidFill>
                    <a:srgbClr val="000000"/>
                  </a:solidFill>
                  <a:ea typeface="幼圆" pitchFamily="49" charset="-122"/>
                </a:rPr>
                <a:t>(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t</a:t>
              </a:r>
              <a:r>
                <a:rPr lang="zh-CN" altLang="en-US" sz="1800" b="1" i="1" dirty="0">
                  <a:solidFill>
                    <a:srgbClr val="000000"/>
                  </a:solidFill>
                  <a:ea typeface="幼圆" pitchFamily="49" charset="-122"/>
                </a:rPr>
                <a:t>－</a:t>
              </a:r>
              <a:r>
                <a:rPr lang="en-US" altLang="zh-CN" sz="1800" b="1" dirty="0">
                  <a:solidFill>
                    <a:srgbClr val="000000"/>
                  </a:solidFill>
                  <a:ea typeface="幼圆" pitchFamily="49" charset="-122"/>
                </a:rPr>
                <a:t>1)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G</a:t>
              </a:r>
              <a:r>
                <a:rPr lang="en-US" altLang="zh-CN" sz="1800" b="1" dirty="0">
                  <a:solidFill>
                    <a:srgbClr val="000000"/>
                  </a:solidFill>
                  <a:ea typeface="幼圆" pitchFamily="49" charset="-122"/>
                </a:rPr>
                <a:t> </a:t>
              </a:r>
              <a:r>
                <a:rPr lang="zh-CN" altLang="en-US" sz="1800" b="1" dirty="0">
                  <a:solidFill>
                    <a:srgbClr val="000000"/>
                  </a:solidFill>
                  <a:ea typeface="幼圆" pitchFamily="49" charset="-122"/>
                </a:rPr>
                <a:t>（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t = </a:t>
              </a:r>
              <a:r>
                <a:rPr lang="en-US" altLang="zh-CN" sz="1800" b="1" dirty="0">
                  <a:solidFill>
                    <a:srgbClr val="000000"/>
                  </a:solidFill>
                  <a:ea typeface="幼圆" pitchFamily="49" charset="-122"/>
                </a:rPr>
                <a:t>1,2,3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,</a:t>
              </a:r>
              <a:r>
                <a:rPr lang="en-US" altLang="zh-CN" sz="1800" b="1" i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…</a:t>
              </a:r>
              <a:r>
                <a:rPr lang="en-US" altLang="zh-CN" sz="1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,</a:t>
              </a:r>
              <a:r>
                <a:rPr lang="en-US" altLang="zh-CN" sz="1800" b="1" i="1" dirty="0">
                  <a:solidFill>
                    <a:srgbClr val="000000"/>
                  </a:solidFill>
                  <a:ea typeface="宋体" panose="02010600030101010101" pitchFamily="2" charset="-122"/>
                </a:rPr>
                <a:t>n</a:t>
              </a:r>
              <a:r>
                <a:rPr lang="zh-CN" altLang="en-US" sz="1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）</a:t>
              </a:r>
            </a:p>
          </p:txBody>
        </p:sp>
      </p:grpSp>
      <p:grpSp>
        <p:nvGrpSpPr>
          <p:cNvPr id="6" name="Group 24">
            <a:extLst>
              <a:ext uri="{FF2B5EF4-FFF2-40B4-BE49-F238E27FC236}">
                <a16:creationId xmlns:a16="http://schemas.microsoft.com/office/drawing/2014/main" id="{87494AEE-1E9B-35F8-ECEA-CCA3DD9331D4}"/>
              </a:ext>
            </a:extLst>
          </p:cNvPr>
          <p:cNvGrpSpPr>
            <a:grpSpLocks/>
          </p:cNvGrpSpPr>
          <p:nvPr/>
        </p:nvGrpSpPr>
        <p:grpSpPr bwMode="auto">
          <a:xfrm>
            <a:off x="5448300" y="6017299"/>
            <a:ext cx="4464050" cy="427038"/>
            <a:chOff x="2472" y="3343"/>
            <a:chExt cx="2812" cy="269"/>
          </a:xfrm>
        </p:grpSpPr>
        <p:sp>
          <p:nvSpPr>
            <p:cNvPr id="14353" name="Rectangle 25">
              <a:extLst>
                <a:ext uri="{FF2B5EF4-FFF2-40B4-BE49-F238E27FC236}">
                  <a16:creationId xmlns:a16="http://schemas.microsoft.com/office/drawing/2014/main" id="{D5D2EDF6-9757-9500-C6ED-924A768C5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3343"/>
              <a:ext cx="2812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2857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4" name="Text Box 26">
              <a:extLst>
                <a:ext uri="{FF2B5EF4-FFF2-40B4-BE49-F238E27FC236}">
                  <a16:creationId xmlns:a16="http://schemas.microsoft.com/office/drawing/2014/main" id="{6155DDB0-A276-B6E0-0A1E-426E5CFDF84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89" y="3381"/>
              <a:ext cx="22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A</a:t>
              </a:r>
              <a:r>
                <a:rPr lang="en-US" altLang="zh-CN" sz="1800" b="1" i="1" baseline="-25000" dirty="0">
                  <a:solidFill>
                    <a:srgbClr val="000000"/>
                  </a:solidFill>
                  <a:ea typeface="幼圆" pitchFamily="49" charset="-122"/>
                </a:rPr>
                <a:t>t 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= A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1 </a:t>
              </a:r>
              <a:r>
                <a:rPr lang="en-US" altLang="zh-CN" sz="1800" b="1" dirty="0">
                  <a:solidFill>
                    <a:srgbClr val="000000"/>
                  </a:solidFill>
                  <a:ea typeface="幼圆" pitchFamily="49" charset="-122"/>
                </a:rPr>
                <a:t>(1+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j</a:t>
              </a:r>
              <a:r>
                <a:rPr lang="en-US" altLang="zh-CN" sz="1800" b="1" dirty="0">
                  <a:solidFill>
                    <a:srgbClr val="000000"/>
                  </a:solidFill>
                  <a:ea typeface="幼圆" pitchFamily="49" charset="-122"/>
                </a:rPr>
                <a:t>)</a:t>
              </a:r>
              <a:r>
                <a:rPr lang="en-US" altLang="zh-CN" sz="1800" b="1" i="1" baseline="30000" dirty="0">
                  <a:solidFill>
                    <a:srgbClr val="000000"/>
                  </a:solidFill>
                  <a:ea typeface="幼圆" pitchFamily="49" charset="-122"/>
                </a:rPr>
                <a:t>t</a:t>
              </a:r>
              <a:r>
                <a:rPr lang="en-US" altLang="zh-CN" sz="1800" b="1" baseline="30000" dirty="0">
                  <a:solidFill>
                    <a:srgbClr val="000000"/>
                  </a:solidFill>
                  <a:ea typeface="幼圆" pitchFamily="49" charset="-122"/>
                </a:rPr>
                <a:t>-1</a:t>
              </a:r>
              <a:r>
                <a:rPr lang="en-US" altLang="zh-CN" sz="1800" b="1" dirty="0">
                  <a:solidFill>
                    <a:srgbClr val="000000"/>
                  </a:solidFill>
                  <a:ea typeface="幼圆" pitchFamily="49" charset="-122"/>
                </a:rPr>
                <a:t>      </a:t>
              </a:r>
              <a:r>
                <a:rPr lang="zh-CN" altLang="en-US" sz="1800" b="1" dirty="0">
                  <a:solidFill>
                    <a:srgbClr val="000000"/>
                  </a:solidFill>
                  <a:ea typeface="幼圆" pitchFamily="49" charset="-122"/>
                </a:rPr>
                <a:t>（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t = </a:t>
              </a:r>
              <a:r>
                <a:rPr lang="en-US" altLang="zh-CN" sz="1800" b="1" dirty="0">
                  <a:solidFill>
                    <a:srgbClr val="000000"/>
                  </a:solidFill>
                  <a:ea typeface="幼圆" pitchFamily="49" charset="-122"/>
                </a:rPr>
                <a:t>1,2,3</a:t>
              </a:r>
              <a:r>
                <a:rPr lang="en-US" altLang="zh-CN" sz="1800" b="1" i="1" dirty="0">
                  <a:solidFill>
                    <a:srgbClr val="000000"/>
                  </a:solidFill>
                  <a:ea typeface="幼圆" pitchFamily="49" charset="-122"/>
                </a:rPr>
                <a:t>,</a:t>
              </a:r>
              <a:r>
                <a:rPr lang="en-US" altLang="zh-CN" sz="1800" b="1" i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…</a:t>
              </a:r>
              <a:r>
                <a:rPr lang="en-US" altLang="zh-CN" sz="1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,</a:t>
              </a:r>
              <a:r>
                <a:rPr lang="en-US" altLang="zh-CN" sz="1800" b="1" i="1" dirty="0">
                  <a:solidFill>
                    <a:srgbClr val="000000"/>
                  </a:solidFill>
                  <a:ea typeface="宋体" panose="02010600030101010101" pitchFamily="2" charset="-122"/>
                </a:rPr>
                <a:t>n</a:t>
              </a:r>
              <a:r>
                <a:rPr lang="zh-CN" altLang="en-US" sz="1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）</a:t>
              </a:r>
            </a:p>
          </p:txBody>
        </p:sp>
      </p:grpSp>
      <p:sp>
        <p:nvSpPr>
          <p:cNvPr id="14352" name="Rectangle 28">
            <a:extLst>
              <a:ext uri="{FF2B5EF4-FFF2-40B4-BE49-F238E27FC236}">
                <a16:creationId xmlns:a16="http://schemas.microsoft.com/office/drawing/2014/main" id="{2ADAFC4D-8340-05A6-5213-8CAFF23EB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资金时间价值计算公式分类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A2E1EC-374A-A04A-4599-48D4E278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29" y="2798930"/>
            <a:ext cx="7146721" cy="15206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00327F-0631-ED88-5586-D0006E899C33}"/>
              </a:ext>
            </a:extLst>
          </p:cNvPr>
          <p:cNvSpPr txBox="1"/>
          <p:nvPr/>
        </p:nvSpPr>
        <p:spPr>
          <a:xfrm>
            <a:off x="2928498" y="3451820"/>
            <a:ext cx="557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solidFill>
                  <a:srgbClr val="7030A0"/>
                </a:solidFill>
                <a:latin typeface="Tahoma" panose="020B0604030504040204" pitchFamily="34" charset="0"/>
                <a:ea typeface="幼圆" pitchFamily="49" charset="-122"/>
              </a:rPr>
              <a:t>P</a:t>
            </a:r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60695D-779D-0F6D-8DF1-92E1B10CCA11}"/>
              </a:ext>
            </a:extLst>
          </p:cNvPr>
          <p:cNvSpPr txBox="1"/>
          <p:nvPr/>
        </p:nvSpPr>
        <p:spPr>
          <a:xfrm>
            <a:off x="9147765" y="3393078"/>
            <a:ext cx="557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solidFill>
                  <a:srgbClr val="00B050"/>
                </a:solidFill>
                <a:latin typeface="Tahoma" panose="020B0604030504040204" pitchFamily="34" charset="0"/>
                <a:ea typeface="幼圆" pitchFamily="49" charset="-122"/>
              </a:rPr>
              <a:t>F</a:t>
            </a:r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B547F1-4BE3-0BF1-8742-6BCFA91E1078}"/>
                  </a:ext>
                </a:extLst>
              </p:cNvPr>
              <p:cNvSpPr txBox="1"/>
              <p:nvPr/>
            </p:nvSpPr>
            <p:spPr>
              <a:xfrm>
                <a:off x="4343264" y="4139788"/>
                <a:ext cx="29657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9FCAD3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:</a:t>
                </a:r>
                <a:r>
                  <a:rPr kumimoji="1" lang="zh-CN" altLang="en-US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每一个小时间段内的利率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B547F1-4BE3-0BF1-8742-6BCFA91E1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264" y="4139788"/>
                <a:ext cx="2965723" cy="369332"/>
              </a:xfrm>
              <a:prstGeom prst="rect">
                <a:avLst/>
              </a:prstGeom>
              <a:blipFill>
                <a:blip r:embed="rId3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3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3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3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3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73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73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/>
      <p:bldP spid="73733" grpId="0" animBg="1"/>
      <p:bldP spid="73734" grpId="0"/>
      <p:bldP spid="73741" grpId="0"/>
      <p:bldP spid="73742" grpId="0"/>
      <p:bldP spid="73743" grpId="0"/>
      <p:bldP spid="737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>
            <a:extLst>
              <a:ext uri="{FF2B5EF4-FFF2-40B4-BE49-F238E27FC236}">
                <a16:creationId xmlns:a16="http://schemas.microsoft.com/office/drawing/2014/main" id="{CF9C8EE7-71BA-25B8-0C63-20AD832BB59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02BDBF39-73DF-194A-9718-F9279B70089F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14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69E89E3B-8290-CCF6-73CE-5093B0665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98308" name="Rectangle 4">
            <a:extLst>
              <a:ext uri="{FF2B5EF4-FFF2-40B4-BE49-F238E27FC236}">
                <a16:creationId xmlns:a16="http://schemas.microsoft.com/office/drawing/2014/main" id="{47C0FC3A-11A4-67D9-6F38-965514F60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1" y="1412876"/>
            <a:ext cx="6048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/>
              <a:t>1.</a:t>
            </a:r>
            <a:r>
              <a:rPr lang="zh-CN" altLang="en-US" dirty="0"/>
              <a:t>计算资金时间价值的基本公式</a:t>
            </a:r>
          </a:p>
        </p:txBody>
      </p:sp>
      <p:graphicFrame>
        <p:nvGraphicFramePr>
          <p:cNvPr id="15367" name="Object 22">
            <a:extLst>
              <a:ext uri="{FF2B5EF4-FFF2-40B4-BE49-F238E27FC236}">
                <a16:creationId xmlns:a16="http://schemas.microsoft.com/office/drawing/2014/main" id="{BD82FB53-FB2C-280E-F3EE-937281C4FE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3350" y="265588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628900" imgH="4978400" progId="Equation.3">
                  <p:embed/>
                </p:oleObj>
              </mc:Choice>
              <mc:Fallback>
                <p:oleObj name="公式" r:id="rId2" imgW="2628900" imgH="4978400" progId="Equation.3">
                  <p:embed/>
                  <p:pic>
                    <p:nvPicPr>
                      <p:cNvPr id="15367" name="Object 22">
                        <a:extLst>
                          <a:ext uri="{FF2B5EF4-FFF2-40B4-BE49-F238E27FC236}">
                            <a16:creationId xmlns:a16="http://schemas.microsoft.com/office/drawing/2014/main" id="{BD82FB53-FB2C-280E-F3EE-937281C4FE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2655888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B67C86-F078-CADE-E3E5-8BD48EF5FE6C}"/>
                  </a:ext>
                </a:extLst>
              </p:cNvPr>
              <p:cNvSpPr txBox="1"/>
              <p:nvPr/>
            </p:nvSpPr>
            <p:spPr>
              <a:xfrm>
                <a:off x="1800639" y="2177627"/>
                <a:ext cx="8388925" cy="2759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000" b="1" dirty="0">
                    <a:solidFill>
                      <a:srgbClr val="00206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在利息计算中，常用一种规格化的代号表示各种</a:t>
                </a:r>
                <a:r>
                  <a:rPr kumimoji="1" lang="zh-CN" altLang="en-US" sz="2000" b="1" u="sng" dirty="0">
                    <a:solidFill>
                      <a:srgbClr val="7030A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计算系数</a:t>
                </a:r>
                <a:r>
                  <a:rPr kumimoji="1" lang="zh-CN" altLang="en-US" sz="2000" b="1" dirty="0">
                    <a:solidFill>
                      <a:srgbClr val="00206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。</a:t>
                </a:r>
                <a:r>
                  <a:rPr kumimoji="1" lang="zh-CN" altLang="en-US" sz="2000" b="1" dirty="0">
                    <a:solidFill>
                      <a:srgbClr val="7030A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一般形式为：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kumimoji="1" lang="en-US" altLang="zh-CN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den>
                        </m:f>
                        <m:r>
                          <a:rPr kumimoji="1" lang="en-US" altLang="zh-CN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kumimoji="1" lang="en-US" altLang="zh-CN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kumimoji="1" lang="en-US" altLang="zh-CN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en-US" altLang="zh-CN" sz="2000" b="1" dirty="0">
                    <a:solidFill>
                      <a:srgbClr val="7030A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.</a:t>
                </a:r>
              </a:p>
              <a:p>
                <a:pPr indent="457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altLang="zh-CN" sz="2000" b="1" dirty="0">
                  <a:solidFill>
                    <a:srgbClr val="00206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indent="4572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000" b="1" dirty="0">
                    <a:solidFill>
                      <a:srgbClr val="00206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括号中第一个字母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zh-CN" altLang="en-US" sz="2000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表示待求的未知数</a:t>
                </a:r>
                <a:r>
                  <a:rPr kumimoji="1" lang="zh-CN" altLang="en-US" sz="2000" b="1" dirty="0">
                    <a:solidFill>
                      <a:srgbClr val="00206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；</a:t>
                </a:r>
                <a:r>
                  <a:rPr kumimoji="1" lang="zh-CN" altLang="en-US" sz="2000" b="1" u="sng" dirty="0">
                    <a:solidFill>
                      <a:srgbClr val="00206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第二个字母</a:t>
                </a:r>
                <a14:m>
                  <m:oMath xmlns:m="http://schemas.openxmlformats.org/officeDocument/2006/math">
                    <m:r>
                      <a:rPr kumimoji="1" lang="zh-CN" altLang="en-US" sz="2000" b="1" u="sng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1" i="1" u="sng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zh-CN" sz="2000" b="1" i="1" u="sng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sz="2000" b="1" i="1" u="sng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表示已知量，</m:t>
                    </m:r>
                    <m:r>
                      <a:rPr kumimoji="1" lang="en-US" altLang="zh-CN" sz="2000" b="1" i="1" u="sng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zh-CN" altLang="en-US" sz="2000" b="1" u="sng" dirty="0">
                    <a:solidFill>
                      <a:srgbClr val="00206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为期内利率；</a:t>
                </a:r>
                <a:r>
                  <a:rPr kumimoji="1" lang="en-US" altLang="zh-CN" sz="2000" b="1" u="sng" dirty="0">
                    <a:solidFill>
                      <a:srgbClr val="00206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 u="sng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zh-CN" altLang="en-US" sz="2000" b="1" i="1" u="sng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sz="2000" b="1" i="1" u="sng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为计算的期数</m:t>
                    </m:r>
                  </m:oMath>
                </a14:m>
                <a:r>
                  <a:rPr kumimoji="1" lang="zh-CN" altLang="en-US" sz="2000" b="1" u="sng" dirty="0">
                    <a:solidFill>
                      <a:srgbClr val="00206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。</a:t>
                </a:r>
                <a:endParaRPr kumimoji="1" lang="en-US" altLang="zh-CN" sz="2000" b="1" u="sng" dirty="0">
                  <a:solidFill>
                    <a:srgbClr val="00206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altLang="zh-CN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B67C86-F078-CADE-E3E5-8BD48EF5F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639" y="2177627"/>
                <a:ext cx="8388925" cy="2759666"/>
              </a:xfrm>
              <a:prstGeom prst="rect">
                <a:avLst/>
              </a:prstGeom>
              <a:blipFill>
                <a:blip r:embed="rId4"/>
                <a:stretch>
                  <a:fillRect l="-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1BBED61-80C8-F9A3-9E8B-4ABA5FE8CF60}"/>
              </a:ext>
            </a:extLst>
          </p:cNvPr>
          <p:cNvSpPr txBox="1"/>
          <p:nvPr/>
        </p:nvSpPr>
        <p:spPr>
          <a:xfrm>
            <a:off x="1958718" y="4706462"/>
            <a:ext cx="8235610" cy="15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>
                <a:solidFill>
                  <a:srgbClr val="948617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注：</a:t>
            </a:r>
            <a:endParaRPr kumimoji="1" lang="en-US" altLang="zh-CN" sz="1600" dirty="0">
              <a:solidFill>
                <a:srgbClr val="948617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zh-CN" altLang="en-US" sz="1600" dirty="0">
                <a:solidFill>
                  <a:srgbClr val="CDE1E6">
                    <a:lumMod val="25000"/>
                  </a:srgbClr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单利计息不符合资金运动规律，在技术经济分析中较少使用，</a:t>
            </a:r>
            <a:r>
              <a:rPr kumimoji="1" lang="zh-CN" altLang="en-US" sz="1600" b="1" dirty="0">
                <a:solidFill>
                  <a:srgbClr val="CDE1E6">
                    <a:lumMod val="25000"/>
                  </a:srgbClr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通常只适用于短期投资及不超过一年的短期贷款。</a:t>
            </a:r>
            <a:endParaRPr kumimoji="1" lang="en-US" altLang="zh-CN" sz="1600" b="1" dirty="0">
              <a:solidFill>
                <a:srgbClr val="CDE1E6">
                  <a:lumMod val="25000"/>
                </a:srgbClr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zh-CN" altLang="en-US" sz="1600" dirty="0">
                <a:solidFill>
                  <a:srgbClr val="CDE1E6">
                    <a:lumMod val="25000"/>
                  </a:srgbClr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本门课程后面的计算，如无特别说明，一般按照</a:t>
            </a:r>
            <a:r>
              <a:rPr kumimoji="1" lang="zh-CN" altLang="en-US" sz="1600" b="1" dirty="0">
                <a:solidFill>
                  <a:srgbClr val="CDE1E6">
                    <a:lumMod val="25000"/>
                  </a:srgbClr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复利</a:t>
            </a:r>
            <a:r>
              <a:rPr kumimoji="1" lang="zh-CN" altLang="en-US" sz="1600" dirty="0">
                <a:solidFill>
                  <a:srgbClr val="CDE1E6">
                    <a:lumMod val="25000"/>
                  </a:srgbClr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进行计算。</a:t>
            </a:r>
          </a:p>
        </p:txBody>
      </p:sp>
    </p:spTree>
    <p:extLst>
      <p:ext uri="{BB962C8B-B14F-4D97-AF65-F5344CB8AC3E}">
        <p14:creationId xmlns:p14="http://schemas.microsoft.com/office/powerpoint/2010/main" val="3080893600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>
            <a:extLst>
              <a:ext uri="{FF2B5EF4-FFF2-40B4-BE49-F238E27FC236}">
                <a16:creationId xmlns:a16="http://schemas.microsoft.com/office/drawing/2014/main" id="{CF9C8EE7-71BA-25B8-0C63-20AD832BB59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02BDBF39-73DF-194A-9718-F9279B70089F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15</a:t>
            </a:fld>
            <a:endParaRPr kumimoji="0" lang="en-US" altLang="zh-CN" sz="1000" dirty="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69E89E3B-8290-CCF6-73CE-5093B0665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98308" name="Rectangle 4">
            <a:extLst>
              <a:ext uri="{FF2B5EF4-FFF2-40B4-BE49-F238E27FC236}">
                <a16:creationId xmlns:a16="http://schemas.microsoft.com/office/drawing/2014/main" id="{47C0FC3A-11A4-67D9-6F38-965514F60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1" y="1412876"/>
            <a:ext cx="6048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/>
              <a:t>1.</a:t>
            </a:r>
            <a:r>
              <a:rPr lang="zh-CN" altLang="en-US"/>
              <a:t>计算资金时间价值的基本公式</a:t>
            </a:r>
          </a:p>
        </p:txBody>
      </p:sp>
      <p:sp>
        <p:nvSpPr>
          <p:cNvPr id="98309" name="Text Box 5">
            <a:extLst>
              <a:ext uri="{FF2B5EF4-FFF2-40B4-BE49-F238E27FC236}">
                <a16:creationId xmlns:a16="http://schemas.microsoft.com/office/drawing/2014/main" id="{21246AE2-2AFB-E396-500E-CF42E65DD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2403475"/>
            <a:ext cx="489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(1)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一次支付终值公式（已知</a:t>
            </a:r>
            <a:r>
              <a:rPr lang="en-US" altLang="zh-CN" sz="2000" b="1" i="1" dirty="0">
                <a:solidFill>
                  <a:srgbClr val="0070C0"/>
                </a:solidFill>
                <a:latin typeface="幼圆" pitchFamily="49" charset="-122"/>
                <a:ea typeface="幼圆" pitchFamily="49" charset="-122"/>
              </a:rPr>
              <a:t>P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，求</a:t>
            </a:r>
            <a:r>
              <a:rPr lang="en-US" altLang="zh-CN" sz="2000" b="1" i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F</a:t>
            </a:r>
            <a:r>
              <a:rPr lang="zh-CN" altLang="en-US" sz="2000" b="1" i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F147B3B8-5FE8-6D36-F2EA-773A36F279CF}"/>
              </a:ext>
            </a:extLst>
          </p:cNvPr>
          <p:cNvGrpSpPr>
            <a:grpSpLocks/>
          </p:cNvGrpSpPr>
          <p:nvPr/>
        </p:nvGrpSpPr>
        <p:grpSpPr bwMode="auto">
          <a:xfrm>
            <a:off x="1524001" y="3284539"/>
            <a:ext cx="8785225" cy="2528888"/>
            <a:chOff x="0" y="2024"/>
            <a:chExt cx="5534" cy="1593"/>
          </a:xfrm>
        </p:grpSpPr>
        <p:sp>
          <p:nvSpPr>
            <p:cNvPr id="15386" name="Rectangle 7">
              <a:extLst>
                <a:ext uri="{FF2B5EF4-FFF2-40B4-BE49-F238E27FC236}">
                  <a16:creationId xmlns:a16="http://schemas.microsoft.com/office/drawing/2014/main" id="{DB094528-9245-91D5-24CB-FF2B985FB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776"/>
              <a:ext cx="0" cy="17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D0DFE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387" name="Group 8">
              <a:extLst>
                <a:ext uri="{FF2B5EF4-FFF2-40B4-BE49-F238E27FC236}">
                  <a16:creationId xmlns:a16="http://schemas.microsoft.com/office/drawing/2014/main" id="{17B003F0-6D8A-2146-F7DD-5E494036E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024"/>
              <a:ext cx="5534" cy="1593"/>
              <a:chOff x="113" y="1525"/>
              <a:chExt cx="5534" cy="1593"/>
            </a:xfrm>
          </p:grpSpPr>
          <p:sp>
            <p:nvSpPr>
              <p:cNvPr id="15388" name="Text Box 9">
                <a:extLst>
                  <a:ext uri="{FF2B5EF4-FFF2-40B4-BE49-F238E27FC236}">
                    <a16:creationId xmlns:a16="http://schemas.microsoft.com/office/drawing/2014/main" id="{E841D502-F268-D652-9C83-8EEE842C63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" y="2568"/>
                <a:ext cx="553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   </a:t>
                </a:r>
                <a:r>
                  <a:rPr kumimoji="0" lang="en-US" altLang="zh-CN" sz="18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0                        1                        2                                              n-1                  n      t</a:t>
                </a:r>
              </a:p>
            </p:txBody>
          </p:sp>
          <p:sp>
            <p:nvSpPr>
              <p:cNvPr id="15389" name="Line 10">
                <a:extLst>
                  <a:ext uri="{FF2B5EF4-FFF2-40B4-BE49-F238E27FC236}">
                    <a16:creationId xmlns:a16="http://schemas.microsoft.com/office/drawing/2014/main" id="{52883B3C-165E-EC66-D354-B3B872A28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" y="2568"/>
                <a:ext cx="0" cy="4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90" name="Line 11">
                <a:extLst>
                  <a:ext uri="{FF2B5EF4-FFF2-40B4-BE49-F238E27FC236}">
                    <a16:creationId xmlns:a16="http://schemas.microsoft.com/office/drawing/2014/main" id="{5EF1E8A4-BDBF-CDF0-CC4A-507494FD15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568"/>
                <a:ext cx="2881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91" name="Line 12">
                <a:extLst>
                  <a:ext uri="{FF2B5EF4-FFF2-40B4-BE49-F238E27FC236}">
                    <a16:creationId xmlns:a16="http://schemas.microsoft.com/office/drawing/2014/main" id="{592DEABA-A885-DF38-4E08-842BD755D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53" y="1706"/>
                <a:ext cx="0" cy="8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92" name="Line 13">
                <a:extLst>
                  <a:ext uri="{FF2B5EF4-FFF2-40B4-BE49-F238E27FC236}">
                    <a16:creationId xmlns:a16="http://schemas.microsoft.com/office/drawing/2014/main" id="{DE8ECCE2-2453-4978-BB79-EC54ED565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0" y="2386"/>
                <a:ext cx="120" cy="18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93" name="Line 14">
                <a:extLst>
                  <a:ext uri="{FF2B5EF4-FFF2-40B4-BE49-F238E27FC236}">
                    <a16:creationId xmlns:a16="http://schemas.microsoft.com/office/drawing/2014/main" id="{6738E2A6-A5F5-E98E-2C2B-2E9CC2277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0" y="2386"/>
                <a:ext cx="0" cy="363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94" name="Line 15">
                <a:extLst>
                  <a:ext uri="{FF2B5EF4-FFF2-40B4-BE49-F238E27FC236}">
                    <a16:creationId xmlns:a16="http://schemas.microsoft.com/office/drawing/2014/main" id="{91FC2669-D45C-EB3D-FC33-29391BB4BB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0" y="2568"/>
                <a:ext cx="119" cy="18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95" name="Line 16">
                <a:extLst>
                  <a:ext uri="{FF2B5EF4-FFF2-40B4-BE49-F238E27FC236}">
                    <a16:creationId xmlns:a16="http://schemas.microsoft.com/office/drawing/2014/main" id="{A143BED7-B15B-BAD0-CF22-B9D9094234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9" y="2568"/>
                <a:ext cx="1664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96" name="Line 17">
                <a:extLst>
                  <a:ext uri="{FF2B5EF4-FFF2-40B4-BE49-F238E27FC236}">
                    <a16:creationId xmlns:a16="http://schemas.microsoft.com/office/drawing/2014/main" id="{8A13A52D-3A60-8C5E-6B97-A23B1222A2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38" y="2478"/>
                <a:ext cx="0" cy="9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97" name="Line 18">
                <a:extLst>
                  <a:ext uri="{FF2B5EF4-FFF2-40B4-BE49-F238E27FC236}">
                    <a16:creationId xmlns:a16="http://schemas.microsoft.com/office/drawing/2014/main" id="{D71DB127-BCCB-F2BB-E771-4FF4B6DD4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2478"/>
                <a:ext cx="0" cy="9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98" name="Line 19">
                <a:extLst>
                  <a:ext uri="{FF2B5EF4-FFF2-40B4-BE49-F238E27FC236}">
                    <a16:creationId xmlns:a16="http://schemas.microsoft.com/office/drawing/2014/main" id="{2E576A49-E4DA-1280-5149-67E0DC565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32" y="2477"/>
                <a:ext cx="0" cy="9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99" name="Text Box 20">
                <a:extLst>
                  <a:ext uri="{FF2B5EF4-FFF2-40B4-BE49-F238E27FC236}">
                    <a16:creationId xmlns:a16="http://schemas.microsoft.com/office/drawing/2014/main" id="{8E05980C-12FC-79D4-602E-A882D4FF9C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8" y="2885"/>
                <a:ext cx="12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幼圆" pitchFamily="49" charset="-122"/>
                    <a:ea typeface="幼圆" pitchFamily="49" charset="-122"/>
                  </a:rPr>
                  <a:t>P</a:t>
                </a:r>
              </a:p>
            </p:txBody>
          </p:sp>
          <p:sp>
            <p:nvSpPr>
              <p:cNvPr id="15400" name="Text Box 21">
                <a:extLst>
                  <a:ext uri="{FF2B5EF4-FFF2-40B4-BE49-F238E27FC236}">
                    <a16:creationId xmlns:a16="http://schemas.microsoft.com/office/drawing/2014/main" id="{6325410D-CCE3-9BA4-B23E-46D0473CBE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0" y="1525"/>
                <a:ext cx="10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幼圆" pitchFamily="49" charset="-122"/>
                    <a:ea typeface="幼圆" pitchFamily="49" charset="-122"/>
                  </a:rPr>
                  <a:t>F</a:t>
                </a:r>
              </a:p>
            </p:txBody>
          </p:sp>
        </p:grpSp>
      </p:grpSp>
      <p:graphicFrame>
        <p:nvGraphicFramePr>
          <p:cNvPr id="15367" name="Object 22">
            <a:extLst>
              <a:ext uri="{FF2B5EF4-FFF2-40B4-BE49-F238E27FC236}">
                <a16:creationId xmlns:a16="http://schemas.microsoft.com/office/drawing/2014/main" id="{BD82FB53-FB2C-280E-F3EE-937281C4FE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3350" y="265588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628900" imgH="4978400" progId="Equation.3">
                  <p:embed/>
                </p:oleObj>
              </mc:Choice>
              <mc:Fallback>
                <p:oleObj name="公式" r:id="rId2" imgW="2628900" imgH="4978400" progId="Equation.3">
                  <p:embed/>
                  <p:pic>
                    <p:nvPicPr>
                      <p:cNvPr id="15367" name="Object 22">
                        <a:extLst>
                          <a:ext uri="{FF2B5EF4-FFF2-40B4-BE49-F238E27FC236}">
                            <a16:creationId xmlns:a16="http://schemas.microsoft.com/office/drawing/2014/main" id="{BD82FB53-FB2C-280E-F3EE-937281C4FE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2655888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3">
            <a:extLst>
              <a:ext uri="{FF2B5EF4-FFF2-40B4-BE49-F238E27FC236}">
                <a16:creationId xmlns:a16="http://schemas.microsoft.com/office/drawing/2014/main" id="{4259FE01-4E4A-9477-ADF8-A71E0CC2C5C1}"/>
              </a:ext>
            </a:extLst>
          </p:cNvPr>
          <p:cNvGrpSpPr>
            <a:grpSpLocks/>
          </p:cNvGrpSpPr>
          <p:nvPr/>
        </p:nvGrpSpPr>
        <p:grpSpPr bwMode="auto">
          <a:xfrm>
            <a:off x="2135188" y="3616328"/>
            <a:ext cx="2305050" cy="1223963"/>
            <a:chOff x="385" y="2233"/>
            <a:chExt cx="1452" cy="771"/>
          </a:xfrm>
        </p:grpSpPr>
        <p:sp>
          <p:nvSpPr>
            <p:cNvPr id="15381" name="Rectangle 24">
              <a:extLst>
                <a:ext uri="{FF2B5EF4-FFF2-40B4-BE49-F238E27FC236}">
                  <a16:creationId xmlns:a16="http://schemas.microsoft.com/office/drawing/2014/main" id="{2BF2FF89-BEF7-7767-EE85-8AA73BBD1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254"/>
              <a:ext cx="1452" cy="174"/>
            </a:xfrm>
            <a:prstGeom prst="rect">
              <a:avLst/>
            </a:prstGeom>
            <a:gradFill rotWithShape="1">
              <a:gsLst>
                <a:gs pos="0">
                  <a:srgbClr val="FFFFD9"/>
                </a:gs>
                <a:gs pos="100000">
                  <a:srgbClr val="FFFFFF"/>
                </a:gs>
              </a:gsLst>
              <a:lin ang="5400000" scaled="1"/>
            </a:gradFill>
            <a:ln w="2857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382" name="Group 25">
              <a:extLst>
                <a:ext uri="{FF2B5EF4-FFF2-40B4-BE49-F238E27FC236}">
                  <a16:creationId xmlns:a16="http://schemas.microsoft.com/office/drawing/2014/main" id="{8F9E44A1-730F-DEC9-9A02-AA53271214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5" y="2478"/>
              <a:ext cx="237" cy="526"/>
              <a:chOff x="1519" y="1979"/>
              <a:chExt cx="237" cy="526"/>
            </a:xfrm>
          </p:grpSpPr>
          <p:sp>
            <p:nvSpPr>
              <p:cNvPr id="15384" name="Line 26">
                <a:extLst>
                  <a:ext uri="{FF2B5EF4-FFF2-40B4-BE49-F238E27FC236}">
                    <a16:creationId xmlns:a16="http://schemas.microsoft.com/office/drawing/2014/main" id="{6661118F-6222-C52D-5965-5F8DD0C345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19" y="2160"/>
                <a:ext cx="0" cy="34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5" name="Rectangle 27">
                <a:extLst>
                  <a:ext uri="{FF2B5EF4-FFF2-40B4-BE49-F238E27FC236}">
                    <a16:creationId xmlns:a16="http://schemas.microsoft.com/office/drawing/2014/main" id="{FD72DC91-CE64-80D9-4253-3A52B7E4A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1979"/>
                <a:ext cx="1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幼圆" pitchFamily="49" charset="-122"/>
                    <a:ea typeface="幼圆" pitchFamily="49" charset="-122"/>
                  </a:rPr>
                  <a:t>F</a:t>
                </a:r>
                <a:r>
                  <a:rPr lang="en-US" altLang="zh-CN" sz="2400" b="1" baseline="-25000">
                    <a:solidFill>
                      <a:srgbClr val="000000"/>
                    </a:solidFill>
                    <a:latin typeface="幼圆" pitchFamily="49" charset="-122"/>
                    <a:ea typeface="幼圆" pitchFamily="49" charset="-122"/>
                  </a:rPr>
                  <a:t>1</a:t>
                </a:r>
              </a:p>
            </p:txBody>
          </p:sp>
        </p:grpSp>
        <p:graphicFrame>
          <p:nvGraphicFramePr>
            <p:cNvPr id="15383" name="Object 28">
              <a:extLst>
                <a:ext uri="{FF2B5EF4-FFF2-40B4-BE49-F238E27FC236}">
                  <a16:creationId xmlns:a16="http://schemas.microsoft.com/office/drawing/2014/main" id="{7CE4B099-F2DE-A9E3-3FE4-A0BB9A511C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" y="2233"/>
            <a:ext cx="1452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3350200" imgH="4978400" progId="Equation.DSMT4">
                    <p:embed/>
                  </p:oleObj>
                </mc:Choice>
                <mc:Fallback>
                  <p:oleObj name="Equation" r:id="rId4" imgW="33350200" imgH="4978400" progId="Equation.DSMT4">
                    <p:embed/>
                    <p:pic>
                      <p:nvPicPr>
                        <p:cNvPr id="15383" name="Object 28">
                          <a:extLst>
                            <a:ext uri="{FF2B5EF4-FFF2-40B4-BE49-F238E27FC236}">
                              <a16:creationId xmlns:a16="http://schemas.microsoft.com/office/drawing/2014/main" id="{7CE4B099-F2DE-A9E3-3FE4-A0BB9A511C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2233"/>
                          <a:ext cx="1452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CFB8B060-251A-2CB7-2470-BD31C0498579}"/>
              </a:ext>
            </a:extLst>
          </p:cNvPr>
          <p:cNvGrpSpPr>
            <a:grpSpLocks/>
          </p:cNvGrpSpPr>
          <p:nvPr/>
        </p:nvGrpSpPr>
        <p:grpSpPr bwMode="auto">
          <a:xfrm>
            <a:off x="4583113" y="3386138"/>
            <a:ext cx="3529012" cy="1454150"/>
            <a:chOff x="1927" y="2088"/>
            <a:chExt cx="2223" cy="916"/>
          </a:xfrm>
        </p:grpSpPr>
        <p:sp>
          <p:nvSpPr>
            <p:cNvPr id="15376" name="Rectangle 30">
              <a:extLst>
                <a:ext uri="{FF2B5EF4-FFF2-40B4-BE49-F238E27FC236}">
                  <a16:creationId xmlns:a16="http://schemas.microsoft.com/office/drawing/2014/main" id="{7BD09396-A651-F9F9-BB6C-CAC808C6C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118"/>
              <a:ext cx="2223" cy="174"/>
            </a:xfrm>
            <a:prstGeom prst="rect">
              <a:avLst/>
            </a:prstGeom>
            <a:gradFill rotWithShape="1">
              <a:gsLst>
                <a:gs pos="0">
                  <a:srgbClr val="FFFFD9"/>
                </a:gs>
                <a:gs pos="100000">
                  <a:srgbClr val="FFFFFF"/>
                </a:gs>
              </a:gsLst>
              <a:lin ang="5400000" scaled="1"/>
            </a:gradFill>
            <a:ln w="2857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377" name="Group 31">
              <a:extLst>
                <a:ext uri="{FF2B5EF4-FFF2-40B4-BE49-F238E27FC236}">
                  <a16:creationId xmlns:a16="http://schemas.microsoft.com/office/drawing/2014/main" id="{02C99202-B5D1-76EB-0974-054AED788F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3" y="2387"/>
              <a:ext cx="282" cy="617"/>
              <a:chOff x="2109" y="1888"/>
              <a:chExt cx="282" cy="617"/>
            </a:xfrm>
          </p:grpSpPr>
          <p:sp>
            <p:nvSpPr>
              <p:cNvPr id="15379" name="Line 32">
                <a:extLst>
                  <a:ext uri="{FF2B5EF4-FFF2-40B4-BE49-F238E27FC236}">
                    <a16:creationId xmlns:a16="http://schemas.microsoft.com/office/drawing/2014/main" id="{0B789127-B67D-11F8-3A5C-06FED80AE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9" y="2069"/>
                <a:ext cx="0" cy="4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0" name="Rectangle 33">
                <a:extLst>
                  <a:ext uri="{FF2B5EF4-FFF2-40B4-BE49-F238E27FC236}">
                    <a16:creationId xmlns:a16="http://schemas.microsoft.com/office/drawing/2014/main" id="{9F17A91D-E273-FB46-03FD-6CD4F0B3E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3" y="1888"/>
                <a:ext cx="1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幼圆" pitchFamily="49" charset="-122"/>
                    <a:ea typeface="幼圆" pitchFamily="49" charset="-122"/>
                  </a:rPr>
                  <a:t>F</a:t>
                </a:r>
                <a:r>
                  <a:rPr lang="en-US" altLang="zh-CN" sz="2400" b="1" baseline="-25000" dirty="0">
                    <a:solidFill>
                      <a:srgbClr val="000000"/>
                    </a:solidFill>
                    <a:latin typeface="幼圆" pitchFamily="49" charset="-122"/>
                    <a:ea typeface="幼圆" pitchFamily="49" charset="-122"/>
                  </a:rPr>
                  <a:t>2</a:t>
                </a:r>
              </a:p>
            </p:txBody>
          </p:sp>
        </p:grpSp>
        <p:graphicFrame>
          <p:nvGraphicFramePr>
            <p:cNvPr id="15378" name="Object 34">
              <a:extLst>
                <a:ext uri="{FF2B5EF4-FFF2-40B4-BE49-F238E27FC236}">
                  <a16:creationId xmlns:a16="http://schemas.microsoft.com/office/drawing/2014/main" id="{5487ECD4-9CCF-F0EB-0283-8B3025380D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3" y="2088"/>
            <a:ext cx="2132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47980600" imgH="5270500" progId="Equation.3">
                    <p:embed/>
                  </p:oleObj>
                </mc:Choice>
                <mc:Fallback>
                  <p:oleObj name="公式" r:id="rId6" imgW="47980600" imgH="5270500" progId="Equation.3">
                    <p:embed/>
                    <p:pic>
                      <p:nvPicPr>
                        <p:cNvPr id="15378" name="Object 34">
                          <a:extLst>
                            <a:ext uri="{FF2B5EF4-FFF2-40B4-BE49-F238E27FC236}">
                              <a16:creationId xmlns:a16="http://schemas.microsoft.com/office/drawing/2014/main" id="{5487ECD4-9CCF-F0EB-0283-8B3025380D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2088"/>
                          <a:ext cx="2132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5969BBFB-088C-817B-E00F-1E4D904A2695}"/>
              </a:ext>
            </a:extLst>
          </p:cNvPr>
          <p:cNvGrpSpPr>
            <a:grpSpLocks/>
          </p:cNvGrpSpPr>
          <p:nvPr/>
        </p:nvGrpSpPr>
        <p:grpSpPr bwMode="auto">
          <a:xfrm>
            <a:off x="8688388" y="2852740"/>
            <a:ext cx="1655762" cy="360363"/>
            <a:chOff x="4513" y="1752"/>
            <a:chExt cx="1043" cy="227"/>
          </a:xfrm>
        </p:grpSpPr>
        <p:sp>
          <p:nvSpPr>
            <p:cNvPr id="15374" name="Rectangle 36">
              <a:extLst>
                <a:ext uri="{FF2B5EF4-FFF2-40B4-BE49-F238E27FC236}">
                  <a16:creationId xmlns:a16="http://schemas.microsoft.com/office/drawing/2014/main" id="{ABB4B56A-0934-AB12-9F15-97DBD2340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755"/>
              <a:ext cx="1043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2857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5375" name="Object 37">
              <a:extLst>
                <a:ext uri="{FF2B5EF4-FFF2-40B4-BE49-F238E27FC236}">
                  <a16:creationId xmlns:a16="http://schemas.microsoft.com/office/drawing/2014/main" id="{17A9BAFC-3DCF-0E80-E483-C59A96BBCF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6" y="1752"/>
            <a:ext cx="956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8427700" imgH="5270500" progId="Equation.3">
                    <p:embed/>
                  </p:oleObj>
                </mc:Choice>
                <mc:Fallback>
                  <p:oleObj name="公式" r:id="rId8" imgW="18427700" imgH="5270500" progId="Equation.3">
                    <p:embed/>
                    <p:pic>
                      <p:nvPicPr>
                        <p:cNvPr id="15375" name="Object 37">
                          <a:extLst>
                            <a:ext uri="{FF2B5EF4-FFF2-40B4-BE49-F238E27FC236}">
                              <a16:creationId xmlns:a16="http://schemas.microsoft.com/office/drawing/2014/main" id="{17A9BAFC-3DCF-0E80-E483-C59A96BBCF3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6" y="1752"/>
                          <a:ext cx="956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8">
            <a:extLst>
              <a:ext uri="{FF2B5EF4-FFF2-40B4-BE49-F238E27FC236}">
                <a16:creationId xmlns:a16="http://schemas.microsoft.com/office/drawing/2014/main" id="{A6BE6375-DE9B-375E-5F2C-DB2DFF5BB702}"/>
              </a:ext>
            </a:extLst>
          </p:cNvPr>
          <p:cNvGrpSpPr>
            <a:grpSpLocks/>
          </p:cNvGrpSpPr>
          <p:nvPr/>
        </p:nvGrpSpPr>
        <p:grpSpPr bwMode="auto">
          <a:xfrm>
            <a:off x="7175500" y="2060574"/>
            <a:ext cx="2376488" cy="857250"/>
            <a:chOff x="3560" y="1253"/>
            <a:chExt cx="1497" cy="540"/>
          </a:xfrm>
        </p:grpSpPr>
        <p:sp>
          <p:nvSpPr>
            <p:cNvPr id="15372" name="AutoShape 39">
              <a:extLst>
                <a:ext uri="{FF2B5EF4-FFF2-40B4-BE49-F238E27FC236}">
                  <a16:creationId xmlns:a16="http://schemas.microsoft.com/office/drawing/2014/main" id="{1600D99D-98F2-E837-DCF9-D830EAFD3A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22714">
              <a:off x="3560" y="1619"/>
              <a:ext cx="1497" cy="174"/>
            </a:xfrm>
            <a:prstGeom prst="curvedDownArrow">
              <a:avLst>
                <a:gd name="adj1" fmla="val 68592"/>
                <a:gd name="adj2" fmla="val 152931"/>
                <a:gd name="adj3" fmla="val 40282"/>
              </a:avLst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73" name="Text Box 40">
              <a:extLst>
                <a:ext uri="{FF2B5EF4-FFF2-40B4-BE49-F238E27FC236}">
                  <a16:creationId xmlns:a16="http://schemas.microsoft.com/office/drawing/2014/main" id="{09332434-F40B-D8B5-7D89-2ADA460EC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9" y="1253"/>
              <a:ext cx="7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>
                  <a:solidFill>
                    <a:srgbClr val="008080"/>
                  </a:solidFill>
                  <a:latin typeface="隶书" pitchFamily="49" charset="-122"/>
                </a:rPr>
                <a:t>以此类推</a:t>
              </a:r>
            </a:p>
          </p:txBody>
        </p:sp>
      </p:grp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20FDF36-34C7-1F46-A9AB-868C436671FE}"/>
              </a:ext>
            </a:extLst>
          </p:cNvPr>
          <p:cNvCxnSpPr/>
          <p:nvPr/>
        </p:nvCxnSpPr>
        <p:spPr>
          <a:xfrm>
            <a:off x="2455863" y="5227639"/>
            <a:ext cx="89483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69D57A9-377E-BC60-6810-B745C2921D46}"/>
              </a:ext>
            </a:extLst>
          </p:cNvPr>
          <p:cNvCxnSpPr/>
          <p:nvPr/>
        </p:nvCxnSpPr>
        <p:spPr>
          <a:xfrm>
            <a:off x="3761306" y="5227639"/>
            <a:ext cx="89483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8308869-526D-7DF6-4324-E5DAE4451194}"/>
              </a:ext>
            </a:extLst>
          </p:cNvPr>
          <p:cNvCxnSpPr/>
          <p:nvPr/>
        </p:nvCxnSpPr>
        <p:spPr>
          <a:xfrm>
            <a:off x="8576543" y="5184195"/>
            <a:ext cx="89483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5A3764C-2279-9FD1-75E9-3BA0E5F6DBE9}"/>
              </a:ext>
            </a:extLst>
          </p:cNvPr>
          <p:cNvCxnSpPr/>
          <p:nvPr/>
        </p:nvCxnSpPr>
        <p:spPr>
          <a:xfrm>
            <a:off x="7046373" y="5206338"/>
            <a:ext cx="89483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6D8A30-0A72-DFF5-944B-EA752B368B93}"/>
                  </a:ext>
                </a:extLst>
              </p:cNvPr>
              <p:cNvSpPr txBox="1"/>
              <p:nvPr/>
            </p:nvSpPr>
            <p:spPr>
              <a:xfrm>
                <a:off x="1995648" y="6160833"/>
                <a:ext cx="589565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依次计算每一个时期结束后的终值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6D8A30-0A72-DFF5-944B-EA752B368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8" y="6160833"/>
                <a:ext cx="5895655" cy="381515"/>
              </a:xfrm>
              <a:prstGeom prst="rect">
                <a:avLst/>
              </a:prstGeom>
              <a:blipFill>
                <a:blip r:embed="rId10"/>
                <a:stretch>
                  <a:fillRect l="-644" t="-16129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226D9302-8105-5C59-9EF5-68492F733D51}"/>
              </a:ext>
            </a:extLst>
          </p:cNvPr>
          <p:cNvCxnSpPr>
            <a:cxnSpLocks/>
          </p:cNvCxnSpPr>
          <p:nvPr/>
        </p:nvCxnSpPr>
        <p:spPr>
          <a:xfrm flipV="1">
            <a:off x="6848335" y="3429001"/>
            <a:ext cx="2943646" cy="28328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框架 17">
            <a:extLst>
              <a:ext uri="{FF2B5EF4-FFF2-40B4-BE49-F238E27FC236}">
                <a16:creationId xmlns:a16="http://schemas.microsoft.com/office/drawing/2014/main" id="{FFE81E0B-236F-0F8B-0A74-B60BEF068D46}"/>
              </a:ext>
            </a:extLst>
          </p:cNvPr>
          <p:cNvSpPr/>
          <p:nvPr/>
        </p:nvSpPr>
        <p:spPr>
          <a:xfrm>
            <a:off x="6411035" y="6197836"/>
            <a:ext cx="388144" cy="381515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000000"/>
              </a:solidFill>
              <a:latin typeface="Times New Roman"/>
              <a:ea typeface="隶书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9097E7F-541D-6C92-EBFF-F72567A69063}"/>
              </a:ext>
            </a:extLst>
          </p:cNvPr>
          <p:cNvSpPr txBox="1"/>
          <p:nvPr/>
        </p:nvSpPr>
        <p:spPr>
          <a:xfrm>
            <a:off x="2495551" y="5307014"/>
            <a:ext cx="85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Step 1</a:t>
            </a:r>
            <a:endParaRPr kumimoji="1" lang="zh-CN" altLang="en-US" sz="1600" dirty="0">
              <a:solidFill>
                <a:srgbClr val="C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82D1C2-2BCE-08A6-18A7-7D98DED0B1A8}"/>
              </a:ext>
            </a:extLst>
          </p:cNvPr>
          <p:cNvSpPr txBox="1"/>
          <p:nvPr/>
        </p:nvSpPr>
        <p:spPr>
          <a:xfrm>
            <a:off x="3761307" y="5308601"/>
            <a:ext cx="85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Step 2</a:t>
            </a:r>
            <a:endParaRPr kumimoji="1" lang="zh-CN" altLang="en-US" sz="1600" dirty="0">
              <a:solidFill>
                <a:srgbClr val="C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B8A00B-C04E-175A-E4B4-2977EFE14A6B}"/>
              </a:ext>
            </a:extLst>
          </p:cNvPr>
          <p:cNvSpPr txBox="1"/>
          <p:nvPr/>
        </p:nvSpPr>
        <p:spPr>
          <a:xfrm>
            <a:off x="6982344" y="5275157"/>
            <a:ext cx="1150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Step n-1</a:t>
            </a:r>
            <a:endParaRPr kumimoji="1" lang="zh-CN" altLang="en-US" sz="1600" dirty="0">
              <a:solidFill>
                <a:srgbClr val="C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D3FFFF-433E-A91F-1E50-5902BB7CA365}"/>
              </a:ext>
            </a:extLst>
          </p:cNvPr>
          <p:cNvSpPr txBox="1"/>
          <p:nvPr/>
        </p:nvSpPr>
        <p:spPr>
          <a:xfrm>
            <a:off x="8732024" y="5275157"/>
            <a:ext cx="85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Step n</a:t>
            </a:r>
            <a:endParaRPr kumimoji="1" lang="zh-CN" altLang="en-US" sz="1600" dirty="0">
              <a:solidFill>
                <a:srgbClr val="C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D64D57-F0F7-203C-F05F-B52DC374B910}"/>
                  </a:ext>
                </a:extLst>
              </p:cNvPr>
              <p:cNvSpPr txBox="1"/>
              <p:nvPr/>
            </p:nvSpPr>
            <p:spPr>
              <a:xfrm>
                <a:off x="4250796" y="5669958"/>
                <a:ext cx="29657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9FCAD3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:</a:t>
                </a:r>
                <a:r>
                  <a:rPr kumimoji="1" lang="zh-CN" altLang="en-US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每一个小时间段内的利率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D64D57-F0F7-203C-F05F-B52DC374B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796" y="5669958"/>
                <a:ext cx="2965723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1000"/>
                                        <p:tgtEl>
                                          <p:spTgt spid="9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7DCE2C8-3CA5-FD35-1CDE-9822D9C964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16387" name="Text Box 5">
            <a:extLst>
              <a:ext uri="{FF2B5EF4-FFF2-40B4-BE49-F238E27FC236}">
                <a16:creationId xmlns:a16="http://schemas.microsoft.com/office/drawing/2014/main" id="{12734102-EDA1-72A6-305C-6FD388CCE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57" y="2179638"/>
            <a:ext cx="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zh-CN" sz="2400" b="1">
              <a:solidFill>
                <a:srgbClr val="007774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6388" name="Text Box 6">
            <a:extLst>
              <a:ext uri="{FF2B5EF4-FFF2-40B4-BE49-F238E27FC236}">
                <a16:creationId xmlns:a16="http://schemas.microsoft.com/office/drawing/2014/main" id="{15033704-80F4-FD89-B8B1-F25F052ED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9982" y="2611438"/>
            <a:ext cx="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zh-CN" sz="2400" b="1">
              <a:solidFill>
                <a:srgbClr val="007774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6389" name="Text Box 7">
            <a:extLst>
              <a:ext uri="{FF2B5EF4-FFF2-40B4-BE49-F238E27FC236}">
                <a16:creationId xmlns:a16="http://schemas.microsoft.com/office/drawing/2014/main" id="{347F2442-1F33-1588-F2FA-EAAA993E8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682" y="2540000"/>
            <a:ext cx="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zh-CN" sz="2400" b="1">
              <a:solidFill>
                <a:srgbClr val="007774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74760" name="Text Box 8">
            <a:extLst>
              <a:ext uri="{FF2B5EF4-FFF2-40B4-BE49-F238E27FC236}">
                <a16:creationId xmlns:a16="http://schemas.microsoft.com/office/drawing/2014/main" id="{ECA69A64-099E-5837-3CA6-E40207E4F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1412875"/>
            <a:ext cx="2736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复利终值公式</a:t>
            </a: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8D839A79-FD0E-6379-78C1-92BEC47303A8}"/>
              </a:ext>
            </a:extLst>
          </p:cNvPr>
          <p:cNvGrpSpPr>
            <a:grpSpLocks/>
          </p:cNvGrpSpPr>
          <p:nvPr/>
        </p:nvGrpSpPr>
        <p:grpSpPr bwMode="auto">
          <a:xfrm>
            <a:off x="5159376" y="1531940"/>
            <a:ext cx="3500438" cy="501650"/>
            <a:chOff x="2290" y="1570"/>
            <a:chExt cx="2205" cy="316"/>
          </a:xfrm>
        </p:grpSpPr>
        <p:sp>
          <p:nvSpPr>
            <p:cNvPr id="16401" name="Rectangle 16">
              <a:extLst>
                <a:ext uri="{FF2B5EF4-FFF2-40B4-BE49-F238E27FC236}">
                  <a16:creationId xmlns:a16="http://schemas.microsoft.com/office/drawing/2014/main" id="{B2F3A109-4B74-5128-33CA-5C25B1ADD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619"/>
              <a:ext cx="0" cy="174"/>
            </a:xfrm>
            <a:prstGeom prst="rect">
              <a:avLst/>
            </a:prstGeom>
            <a:gradFill rotWithShape="1">
              <a:gsLst>
                <a:gs pos="0">
                  <a:srgbClr val="D3F1E8"/>
                </a:gs>
                <a:gs pos="100000">
                  <a:srgbClr val="BCD7CF"/>
                </a:gs>
              </a:gsLst>
              <a:lin ang="2700000" scaled="1"/>
            </a:gradFill>
            <a:ln>
              <a:noFill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402" name="Group 17">
              <a:extLst>
                <a:ext uri="{FF2B5EF4-FFF2-40B4-BE49-F238E27FC236}">
                  <a16:creationId xmlns:a16="http://schemas.microsoft.com/office/drawing/2014/main" id="{ED818D97-2B3D-D216-59D3-6AF79D9D5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2" y="1570"/>
              <a:ext cx="2083" cy="316"/>
              <a:chOff x="2412" y="1842"/>
              <a:chExt cx="2083" cy="316"/>
            </a:xfrm>
          </p:grpSpPr>
          <p:graphicFrame>
            <p:nvGraphicFramePr>
              <p:cNvPr id="16403" name="Object 18">
                <a:extLst>
                  <a:ext uri="{FF2B5EF4-FFF2-40B4-BE49-F238E27FC236}">
                    <a16:creationId xmlns:a16="http://schemas.microsoft.com/office/drawing/2014/main" id="{EDA1B631-E53E-5AB6-5F4C-09FE3E1400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50" y="1842"/>
              <a:ext cx="1045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2" imgW="17551400" imgH="4978400" progId="Equation.3">
                      <p:embed/>
                    </p:oleObj>
                  </mc:Choice>
                  <mc:Fallback>
                    <p:oleObj name="公式" r:id="rId2" imgW="17551400" imgH="4978400" progId="Equation.3">
                      <p:embed/>
                      <p:pic>
                        <p:nvPicPr>
                          <p:cNvPr id="16403" name="Object 18">
                            <a:extLst>
                              <a:ext uri="{FF2B5EF4-FFF2-40B4-BE49-F238E27FC236}">
                                <a16:creationId xmlns:a16="http://schemas.microsoft.com/office/drawing/2014/main" id="{EDA1B631-E53E-5AB6-5F4C-09FE3E1400C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0" y="1842"/>
                            <a:ext cx="1045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6350" algn="ctr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4" name="Object 19">
                <a:extLst>
                  <a:ext uri="{FF2B5EF4-FFF2-40B4-BE49-F238E27FC236}">
                    <a16:creationId xmlns:a16="http://schemas.microsoft.com/office/drawing/2014/main" id="{B353AC72-1336-F2C2-B05C-15F7F83579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12" y="1842"/>
              <a:ext cx="981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" imgW="17259300" imgH="5562600" progId="Equation.3">
                      <p:embed/>
                    </p:oleObj>
                  </mc:Choice>
                  <mc:Fallback>
                    <p:oleObj name="公式" r:id="rId4" imgW="17259300" imgH="5562600" progId="Equation.3">
                      <p:embed/>
                      <p:pic>
                        <p:nvPicPr>
                          <p:cNvPr id="16404" name="Object 19">
                            <a:extLst>
                              <a:ext uri="{FF2B5EF4-FFF2-40B4-BE49-F238E27FC236}">
                                <a16:creationId xmlns:a16="http://schemas.microsoft.com/office/drawing/2014/main" id="{B353AC72-1336-F2C2-B05C-15F7F83579B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12" y="1842"/>
                            <a:ext cx="981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6350" algn="ctr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4772" name="Oval 20">
            <a:extLst>
              <a:ext uri="{FF2B5EF4-FFF2-40B4-BE49-F238E27FC236}">
                <a16:creationId xmlns:a16="http://schemas.microsoft.com/office/drawing/2014/main" id="{9BA92F92-F5DE-DDE0-2FCC-E93D58BD1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63" y="1614201"/>
            <a:ext cx="1008062" cy="389513"/>
          </a:xfrm>
          <a:prstGeom prst="ellipse">
            <a:avLst/>
          </a:prstGeom>
          <a:noFill/>
          <a:ln w="57150" algn="ctr">
            <a:solidFill>
              <a:srgbClr val="FFFF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4773" name="Oval 21">
            <a:extLst>
              <a:ext uri="{FF2B5EF4-FFF2-40B4-BE49-F238E27FC236}">
                <a16:creationId xmlns:a16="http://schemas.microsoft.com/office/drawing/2014/main" id="{407E09C5-4982-406F-73AA-64F4CA56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25" y="1579276"/>
            <a:ext cx="1295400" cy="389513"/>
          </a:xfrm>
          <a:prstGeom prst="ellipse">
            <a:avLst/>
          </a:prstGeom>
          <a:noFill/>
          <a:ln w="57150" algn="ctr">
            <a:solidFill>
              <a:srgbClr val="FFFF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4774" name="AutoShape 22">
            <a:extLst>
              <a:ext uri="{FF2B5EF4-FFF2-40B4-BE49-F238E27FC236}">
                <a16:creationId xmlns:a16="http://schemas.microsoft.com/office/drawing/2014/main" id="{2218F5C7-6532-30D4-DD8A-F1D277F0F06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616951" y="2324100"/>
            <a:ext cx="1655763" cy="649288"/>
          </a:xfrm>
          <a:prstGeom prst="wedgeRoundRectCallout">
            <a:avLst>
              <a:gd name="adj1" fmla="val 78088"/>
              <a:gd name="adj2" fmla="val 60509"/>
              <a:gd name="adj3" fmla="val 16667"/>
            </a:avLst>
          </a:prstGeom>
          <a:solidFill>
            <a:srgbClr val="FFFFC5"/>
          </a:solidFill>
          <a:ln w="38100" algn="ctr">
            <a:solidFill>
              <a:srgbClr val="FFFFB7"/>
            </a:solidFill>
            <a:miter lim="800000"/>
            <a:headEnd/>
            <a:tailEnd/>
          </a:ln>
        </p:spPr>
        <p:txBody>
          <a:bodyPr rot="10800000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规格化代号</a:t>
            </a:r>
          </a:p>
        </p:txBody>
      </p:sp>
      <p:sp>
        <p:nvSpPr>
          <p:cNvPr id="74775" name="AutoShape 23">
            <a:extLst>
              <a:ext uri="{FF2B5EF4-FFF2-40B4-BE49-F238E27FC236}">
                <a16:creationId xmlns:a16="http://schemas.microsoft.com/office/drawing/2014/main" id="{C3B4A6E9-4138-0F66-FD77-9CFB52BA426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511675" y="2324100"/>
            <a:ext cx="1944688" cy="647700"/>
          </a:xfrm>
          <a:prstGeom prst="wedgeRoundRectCallout">
            <a:avLst>
              <a:gd name="adj1" fmla="val -58329"/>
              <a:gd name="adj2" fmla="val 66421"/>
              <a:gd name="adj3" fmla="val 16667"/>
            </a:avLst>
          </a:prstGeom>
          <a:solidFill>
            <a:srgbClr val="FFFFC5"/>
          </a:solidFill>
          <a:ln w="38100" algn="ctr">
            <a:solidFill>
              <a:srgbClr val="FFFFB7"/>
            </a:solidFill>
            <a:miter lim="800000"/>
            <a:headEnd/>
            <a:tailEnd/>
          </a:ln>
        </p:spPr>
        <p:txBody>
          <a:bodyPr rot="10800000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复利终值因子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DBE814FF-EEF0-6875-9384-BD4B2274C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6289" y="3363914"/>
            <a:ext cx="8010525" cy="9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zh-CN" sz="20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【</a:t>
            </a:r>
            <a:r>
              <a:rPr kumimoji="0" lang="zh-CN" altLang="en-US" sz="20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例</a:t>
            </a:r>
            <a:r>
              <a:rPr kumimoji="0" lang="en-US" altLang="zh-CN" sz="20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】</a:t>
            </a:r>
            <a:r>
              <a:rPr kumimoji="0" lang="zh-CN" altLang="en-US" sz="20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某人借款</a:t>
            </a:r>
            <a:r>
              <a:rPr kumimoji="0" lang="en-US" altLang="zh-CN" sz="20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100 000</a:t>
            </a:r>
            <a:r>
              <a:rPr kumimoji="0" lang="zh-CN" altLang="en-US" sz="20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元，年利率</a:t>
            </a:r>
            <a:r>
              <a:rPr kumimoji="0" lang="en-US" altLang="zh-CN" sz="20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kumimoji="0" lang="zh-CN" altLang="en-US" sz="20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为</a:t>
            </a:r>
            <a:r>
              <a:rPr kumimoji="0" lang="en-US" altLang="zh-CN" sz="20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6%</a:t>
            </a:r>
            <a:r>
              <a:rPr kumimoji="0" lang="zh-CN" altLang="en-US" sz="20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，复利计息，试问借款人第五年年末连本带利一次偿还的金额是多少？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388DE38-C775-EF93-A48E-9FAA023F9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957" y="4297364"/>
            <a:ext cx="7000875" cy="84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zh-CN" altLang="en-US" sz="2000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解：根据式                </a:t>
            </a:r>
            <a:r>
              <a:rPr kumimoji="0" lang="en-US" altLang="zh-CN" sz="2000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      </a:t>
            </a:r>
            <a:r>
              <a:rPr kumimoji="0" lang="zh-CN" altLang="en-US" sz="2000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得：</a:t>
            </a:r>
            <a:endParaRPr kumimoji="0" lang="en-US" altLang="zh-CN" sz="2000" dirty="0">
              <a:solidFill>
                <a:srgbClr val="0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3D398616-E67F-C23A-F05E-E2438E854E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5600" y="4698754"/>
          <a:ext cx="1427451" cy="440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259300" imgH="5562600" progId="">
                  <p:embed/>
                </p:oleObj>
              </mc:Choice>
              <mc:Fallback>
                <p:oleObj name="Equation" r:id="rId6" imgW="17259300" imgH="5562600" progId="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3D398616-E67F-C23A-F05E-E2438E854E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600" y="4698754"/>
                        <a:ext cx="1427451" cy="4404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1746896D-943D-97DB-ECD3-3562CD58E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6988" y="5508007"/>
          <a:ext cx="6481762" cy="58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8173600" imgH="6438900" progId="">
                  <p:embed/>
                </p:oleObj>
              </mc:Choice>
              <mc:Fallback>
                <p:oleObj name="Equation" r:id="rId7" imgW="68173600" imgH="6438900" progId="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1746896D-943D-97DB-ECD3-3562CD58E5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8" y="5508007"/>
                        <a:ext cx="6481762" cy="586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0715EE-9FB6-354E-1415-A6E458BC1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25" y="5611813"/>
            <a:ext cx="1017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（元）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7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74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500"/>
                                        <p:tgtEl>
                                          <p:spTgt spid="74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74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0" grpId="0"/>
      <p:bldP spid="74772" grpId="0" animBg="1"/>
      <p:bldP spid="74773" grpId="0" animBg="1"/>
      <p:bldP spid="74774" grpId="0" animBg="1"/>
      <p:bldP spid="74775" grpId="0" animBg="1"/>
      <p:bldP spid="3" grpId="0"/>
      <p:bldP spid="5" grpId="0"/>
      <p:bldP spid="5" grpId="1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形标注 3">
            <a:extLst>
              <a:ext uri="{FF2B5EF4-FFF2-40B4-BE49-F238E27FC236}">
                <a16:creationId xmlns:a16="http://schemas.microsoft.com/office/drawing/2014/main" id="{735926C2-89E6-873D-53FD-12AC8C8A4E5E}"/>
              </a:ext>
            </a:extLst>
          </p:cNvPr>
          <p:cNvSpPr/>
          <p:nvPr/>
        </p:nvSpPr>
        <p:spPr>
          <a:xfrm rot="12417169">
            <a:off x="6550915" y="4352717"/>
            <a:ext cx="1401326" cy="1700605"/>
          </a:xfrm>
          <a:prstGeom prst="wedgeEllipseCallout">
            <a:avLst>
              <a:gd name="adj1" fmla="val 60168"/>
              <a:gd name="adj2" fmla="val 503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FFFFFF"/>
              </a:solidFill>
              <a:latin typeface="Times New Roman"/>
              <a:ea typeface="隶书"/>
            </a:endParaRPr>
          </a:p>
        </p:txBody>
      </p:sp>
      <p:sp>
        <p:nvSpPr>
          <p:cNvPr id="17410" name="灯片编号占位符 3">
            <a:extLst>
              <a:ext uri="{FF2B5EF4-FFF2-40B4-BE49-F238E27FC236}">
                <a16:creationId xmlns:a16="http://schemas.microsoft.com/office/drawing/2014/main" id="{4AF65D85-01DD-05EB-8B1E-7808037E2F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D976EB41-F255-324D-A2F4-3FFD2C437EE4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17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485553FC-8A0D-79AB-A0C3-3587D7B7A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74761" name="Text Box 9">
            <a:extLst>
              <a:ext uri="{FF2B5EF4-FFF2-40B4-BE49-F238E27FC236}">
                <a16:creationId xmlns:a16="http://schemas.microsoft.com/office/drawing/2014/main" id="{7E379CAE-8A22-CFC1-7BBB-274569149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964" y="2341563"/>
            <a:ext cx="2973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复利现值公式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7B3B7CA4-465F-54E2-07C2-BA59C51A070B}"/>
              </a:ext>
            </a:extLst>
          </p:cNvPr>
          <p:cNvGrpSpPr>
            <a:grpSpLocks/>
          </p:cNvGrpSpPr>
          <p:nvPr/>
        </p:nvGrpSpPr>
        <p:grpSpPr bwMode="auto">
          <a:xfrm>
            <a:off x="5087939" y="2806700"/>
            <a:ext cx="4119563" cy="1081088"/>
            <a:chOff x="2245" y="2794"/>
            <a:chExt cx="2595" cy="681"/>
          </a:xfrm>
        </p:grpSpPr>
        <p:sp>
          <p:nvSpPr>
            <p:cNvPr id="17418" name="Rectangle 11">
              <a:extLst>
                <a:ext uri="{FF2B5EF4-FFF2-40B4-BE49-F238E27FC236}">
                  <a16:creationId xmlns:a16="http://schemas.microsoft.com/office/drawing/2014/main" id="{48448B41-B47B-9197-8185-CD00330BC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047"/>
              <a:ext cx="0" cy="174"/>
            </a:xfrm>
            <a:prstGeom prst="rect">
              <a:avLst/>
            </a:prstGeom>
            <a:gradFill rotWithShape="1">
              <a:gsLst>
                <a:gs pos="0">
                  <a:srgbClr val="D3F1E8"/>
                </a:gs>
                <a:gs pos="100000">
                  <a:srgbClr val="C2DED6"/>
                </a:gs>
              </a:gsLst>
              <a:lin ang="2700000" scaled="1"/>
            </a:gradFill>
            <a:ln>
              <a:noFill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7419" name="Group 12">
              <a:extLst>
                <a:ext uri="{FF2B5EF4-FFF2-40B4-BE49-F238E27FC236}">
                  <a16:creationId xmlns:a16="http://schemas.microsoft.com/office/drawing/2014/main" id="{CFBE2D6D-005D-F443-B7FB-4BC267D6E6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8" y="2794"/>
              <a:ext cx="2492" cy="681"/>
              <a:chOff x="2348" y="2568"/>
              <a:chExt cx="2492" cy="681"/>
            </a:xfrm>
          </p:grpSpPr>
          <p:graphicFrame>
            <p:nvGraphicFramePr>
              <p:cNvPr id="17420" name="Object 13">
                <a:extLst>
                  <a:ext uri="{FF2B5EF4-FFF2-40B4-BE49-F238E27FC236}">
                    <a16:creationId xmlns:a16="http://schemas.microsoft.com/office/drawing/2014/main" id="{CBBFFD4E-1FCA-4F70-DB00-3A97D8CFF7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48" y="2568"/>
              <a:ext cx="1290" cy="6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2" imgW="21069300" imgH="11112500" progId="Equation.3">
                      <p:embed/>
                    </p:oleObj>
                  </mc:Choice>
                  <mc:Fallback>
                    <p:oleObj name="公式" r:id="rId2" imgW="21069300" imgH="11112500" progId="Equation.3">
                      <p:embed/>
                      <p:pic>
                        <p:nvPicPr>
                          <p:cNvPr id="17420" name="Object 13">
                            <a:extLst>
                              <a:ext uri="{FF2B5EF4-FFF2-40B4-BE49-F238E27FC236}">
                                <a16:creationId xmlns:a16="http://schemas.microsoft.com/office/drawing/2014/main" id="{CBBFFD4E-1FCA-4F70-DB00-3A97D8CFF74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48" y="2568"/>
                            <a:ext cx="1290" cy="6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21" name="Object 14">
                <a:extLst>
                  <a:ext uri="{FF2B5EF4-FFF2-40B4-BE49-F238E27FC236}">
                    <a16:creationId xmlns:a16="http://schemas.microsoft.com/office/drawing/2014/main" id="{FE04DCEF-4318-2E2C-011E-73C291A1CD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30" y="2750"/>
              <a:ext cx="1110" cy="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" imgW="19304000" imgH="4978400" progId="Equation.3">
                      <p:embed/>
                    </p:oleObj>
                  </mc:Choice>
                  <mc:Fallback>
                    <p:oleObj name="公式" r:id="rId4" imgW="19304000" imgH="4978400" progId="Equation.3">
                      <p:embed/>
                      <p:pic>
                        <p:nvPicPr>
                          <p:cNvPr id="17421" name="Object 14">
                            <a:extLst>
                              <a:ext uri="{FF2B5EF4-FFF2-40B4-BE49-F238E27FC236}">
                                <a16:creationId xmlns:a16="http://schemas.microsoft.com/office/drawing/2014/main" id="{FE04DCEF-4318-2E2C-011E-73C291A1CDB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30" y="2750"/>
                            <a:ext cx="1110" cy="2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6350" algn="ctr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4776" name="AutoShape 24">
            <a:extLst>
              <a:ext uri="{FF2B5EF4-FFF2-40B4-BE49-F238E27FC236}">
                <a16:creationId xmlns:a16="http://schemas.microsoft.com/office/drawing/2014/main" id="{2E9FD1C9-5D4D-2550-C95F-C0413D1FE09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503614" y="4032250"/>
            <a:ext cx="1944687" cy="647700"/>
          </a:xfrm>
          <a:prstGeom prst="wedgeRoundRectCallout">
            <a:avLst>
              <a:gd name="adj1" fmla="val -97676"/>
              <a:gd name="adj2" fmla="val 50486"/>
              <a:gd name="adj3" fmla="val 16667"/>
            </a:avLst>
          </a:prstGeom>
          <a:solidFill>
            <a:srgbClr val="FFFFC5"/>
          </a:solidFill>
          <a:ln w="38100" algn="ctr">
            <a:solidFill>
              <a:srgbClr val="FFFFB7"/>
            </a:solidFill>
            <a:miter lim="800000"/>
            <a:headEnd/>
            <a:tailEnd/>
          </a:ln>
        </p:spPr>
        <p:txBody>
          <a:bodyPr rot="10800000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复利现值因子</a:t>
            </a:r>
          </a:p>
        </p:txBody>
      </p:sp>
      <p:sp>
        <p:nvSpPr>
          <p:cNvPr id="74777" name="Oval 25">
            <a:extLst>
              <a:ext uri="{FF2B5EF4-FFF2-40B4-BE49-F238E27FC236}">
                <a16:creationId xmlns:a16="http://schemas.microsoft.com/office/drawing/2014/main" id="{5515EB4B-6D08-FD08-183E-7C424B280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63" y="3225513"/>
            <a:ext cx="1295400" cy="389513"/>
          </a:xfrm>
          <a:prstGeom prst="ellipse">
            <a:avLst/>
          </a:prstGeom>
          <a:noFill/>
          <a:ln w="57150" algn="ctr">
            <a:solidFill>
              <a:srgbClr val="FFFF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4778" name="Text Box 26">
            <a:extLst>
              <a:ext uri="{FF2B5EF4-FFF2-40B4-BE49-F238E27FC236}">
                <a16:creationId xmlns:a16="http://schemas.microsoft.com/office/drawing/2014/main" id="{1F68552C-0459-801A-7B4A-71677928E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555750"/>
            <a:ext cx="489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(2)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一次支付现值公式（已知</a:t>
            </a:r>
            <a:r>
              <a:rPr lang="en-US" altLang="zh-CN" sz="2000" b="1" i="1" dirty="0">
                <a:solidFill>
                  <a:srgbClr val="0070C0"/>
                </a:solidFill>
                <a:latin typeface="幼圆" pitchFamily="49" charset="-122"/>
                <a:ea typeface="幼圆" pitchFamily="49" charset="-122"/>
              </a:rPr>
              <a:t>F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，求</a:t>
            </a:r>
            <a:r>
              <a:rPr lang="en-US" altLang="zh-CN" sz="2000" b="1" i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P</a:t>
            </a:r>
            <a:r>
              <a:rPr lang="zh-CN" altLang="en-US" sz="2000" b="1" i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5E4506-0D72-0DCF-E308-CE3F63D747F2}"/>
              </a:ext>
            </a:extLst>
          </p:cNvPr>
          <p:cNvSpPr txBox="1"/>
          <p:nvPr/>
        </p:nvSpPr>
        <p:spPr>
          <a:xfrm>
            <a:off x="6653489" y="4759323"/>
            <a:ext cx="1735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反向求解</a:t>
            </a:r>
            <a:endParaRPr kumimoji="1" lang="en-US" altLang="zh-CN" dirty="0">
              <a:solidFill>
                <a:srgbClr val="C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互为倒数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4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4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74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7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1" grpId="0"/>
      <p:bldP spid="74776" grpId="0" animBg="1"/>
      <p:bldP spid="747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3">
            <a:extLst>
              <a:ext uri="{FF2B5EF4-FFF2-40B4-BE49-F238E27FC236}">
                <a16:creationId xmlns:a16="http://schemas.microsoft.com/office/drawing/2014/main" id="{6B55AB60-0A16-00E3-C3C8-25B8C44E506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226D1E2E-12DD-D047-8A54-FC284CD55E8C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18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505284F5-72E3-BB6A-1CCC-272DFAAF7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749164"/>
            <a:ext cx="65" cy="276999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50000">
                <a:srgbClr val="ECE9FB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3AE06657-D916-2B6D-7F36-7471276B8621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292601"/>
            <a:ext cx="8382000" cy="1254125"/>
            <a:chOff x="0" y="2614"/>
            <a:chExt cx="5280" cy="790"/>
          </a:xfrm>
        </p:grpSpPr>
        <p:sp>
          <p:nvSpPr>
            <p:cNvPr id="18461" name="Rectangle 6">
              <a:extLst>
                <a:ext uri="{FF2B5EF4-FFF2-40B4-BE49-F238E27FC236}">
                  <a16:creationId xmlns:a16="http://schemas.microsoft.com/office/drawing/2014/main" id="{81FD2376-7B93-EEB8-8226-B75C63442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0"/>
              <a:ext cx="0" cy="174"/>
            </a:xfrm>
            <a:prstGeom prst="rect">
              <a:avLst/>
            </a:prstGeom>
            <a:gradFill rotWithShape="1">
              <a:gsLst>
                <a:gs pos="0">
                  <a:srgbClr val="E8F8F3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8462" name="Object 7">
              <a:extLst>
                <a:ext uri="{FF2B5EF4-FFF2-40B4-BE49-F238E27FC236}">
                  <a16:creationId xmlns:a16="http://schemas.microsoft.com/office/drawing/2014/main" id="{0EB22A35-ED86-B3ED-6587-B5C9C7A82B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5" y="2614"/>
            <a:ext cx="4695" cy="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80454500" imgH="11112500" progId="Equation.3">
                    <p:embed/>
                  </p:oleObj>
                </mc:Choice>
                <mc:Fallback>
                  <p:oleObj name="公式" r:id="rId2" imgW="80454500" imgH="11112500" progId="Equation.3">
                    <p:embed/>
                    <p:pic>
                      <p:nvPicPr>
                        <p:cNvPr id="18462" name="Object 7">
                          <a:extLst>
                            <a:ext uri="{FF2B5EF4-FFF2-40B4-BE49-F238E27FC236}">
                              <a16:creationId xmlns:a16="http://schemas.microsoft.com/office/drawing/2014/main" id="{0EB22A35-ED86-B3ED-6587-B5C9C7A82B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5" y="2614"/>
                          <a:ext cx="4695" cy="6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5784" name="Rectangle 8">
            <a:extLst>
              <a:ext uri="{FF2B5EF4-FFF2-40B4-BE49-F238E27FC236}">
                <a16:creationId xmlns:a16="http://schemas.microsoft.com/office/drawing/2014/main" id="{4465828A-EE5A-FA76-BC64-DBAAB3CE5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1754188"/>
            <a:ext cx="4681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(3)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等额系列终值公式（已知</a:t>
            </a:r>
            <a:r>
              <a:rPr lang="en-US" altLang="zh-CN" sz="2000" b="1" i="1" dirty="0">
                <a:solidFill>
                  <a:srgbClr val="0070C0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，求</a:t>
            </a:r>
            <a:r>
              <a:rPr lang="en-US" altLang="zh-CN" sz="2000" b="1" i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F</a:t>
            </a:r>
            <a:r>
              <a:rPr lang="zh-CN" altLang="en-US" sz="2000" b="1" i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F1618276-08BD-95F1-4DF3-69C875F352B8}"/>
              </a:ext>
            </a:extLst>
          </p:cNvPr>
          <p:cNvGrpSpPr>
            <a:grpSpLocks/>
          </p:cNvGrpSpPr>
          <p:nvPr/>
        </p:nvGrpSpPr>
        <p:grpSpPr bwMode="auto">
          <a:xfrm>
            <a:off x="2392364" y="1597025"/>
            <a:ext cx="7604125" cy="1862138"/>
            <a:chOff x="592" y="1143"/>
            <a:chExt cx="4790" cy="1173"/>
          </a:xfrm>
        </p:grpSpPr>
        <p:sp>
          <p:nvSpPr>
            <p:cNvPr id="18445" name="Line 10">
              <a:extLst>
                <a:ext uri="{FF2B5EF4-FFF2-40B4-BE49-F238E27FC236}">
                  <a16:creationId xmlns:a16="http://schemas.microsoft.com/office/drawing/2014/main" id="{45249F1F-0236-71F2-DFC4-1665A6599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1933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46" name="Line 11">
              <a:extLst>
                <a:ext uri="{FF2B5EF4-FFF2-40B4-BE49-F238E27FC236}">
                  <a16:creationId xmlns:a16="http://schemas.microsoft.com/office/drawing/2014/main" id="{7233DFC6-9E43-6BE4-36E0-F4DBE9868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1933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47" name="Line 12">
              <a:extLst>
                <a:ext uri="{FF2B5EF4-FFF2-40B4-BE49-F238E27FC236}">
                  <a16:creationId xmlns:a16="http://schemas.microsoft.com/office/drawing/2014/main" id="{3465A5E4-F6BB-3F8F-A494-36F291F60E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" y="1933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48" name="Line 13">
              <a:extLst>
                <a:ext uri="{FF2B5EF4-FFF2-40B4-BE49-F238E27FC236}">
                  <a16:creationId xmlns:a16="http://schemas.microsoft.com/office/drawing/2014/main" id="{2FB1E07C-D603-3549-0232-E9A5A3691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" y="1933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49" name="Line 14">
              <a:extLst>
                <a:ext uri="{FF2B5EF4-FFF2-40B4-BE49-F238E27FC236}">
                  <a16:creationId xmlns:a16="http://schemas.microsoft.com/office/drawing/2014/main" id="{1DEE6EBE-7C55-68C9-AA10-EB821B828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1" y="1933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50" name="Line 15">
              <a:extLst>
                <a:ext uri="{FF2B5EF4-FFF2-40B4-BE49-F238E27FC236}">
                  <a16:creationId xmlns:a16="http://schemas.microsoft.com/office/drawing/2014/main" id="{DA1B58F5-1132-E652-215A-500F179E3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1933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51" name="Line 16">
              <a:extLst>
                <a:ext uri="{FF2B5EF4-FFF2-40B4-BE49-F238E27FC236}">
                  <a16:creationId xmlns:a16="http://schemas.microsoft.com/office/drawing/2014/main" id="{23474A60-1E64-C4E0-612B-B9068E3043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1367"/>
              <a:ext cx="15" cy="8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52" name="Line 17">
              <a:extLst>
                <a:ext uri="{FF2B5EF4-FFF2-40B4-BE49-F238E27FC236}">
                  <a16:creationId xmlns:a16="http://schemas.microsoft.com/office/drawing/2014/main" id="{85D66F70-66F8-EA58-8742-A7831CE57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2228"/>
              <a:ext cx="36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53" name="Text Box 18">
              <a:extLst>
                <a:ext uri="{FF2B5EF4-FFF2-40B4-BE49-F238E27FC236}">
                  <a16:creationId xmlns:a16="http://schemas.microsoft.com/office/drawing/2014/main" id="{1EA3B5B7-A0F1-13D6-5255-9995CFF2A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" y="1706"/>
              <a:ext cx="416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28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           1            2             3            4               n-2         n-1        n</a:t>
              </a:r>
            </a:p>
          </p:txBody>
        </p:sp>
        <p:sp>
          <p:nvSpPr>
            <p:cNvPr id="18454" name="Text Box 19">
              <a:extLst>
                <a:ext uri="{FF2B5EF4-FFF2-40B4-BE49-F238E27FC236}">
                  <a16:creationId xmlns:a16="http://schemas.microsoft.com/office/drawing/2014/main" id="{706FA9BF-6D1B-EB65-AC4E-0B92AC330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" y="2115"/>
              <a:ext cx="105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28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8455" name="Text Box 20">
              <a:extLst>
                <a:ext uri="{FF2B5EF4-FFF2-40B4-BE49-F238E27FC236}">
                  <a16:creationId xmlns:a16="http://schemas.microsoft.com/office/drawing/2014/main" id="{E9276EB5-D3C7-BF4F-51FB-261D75351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1" y="1143"/>
              <a:ext cx="461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28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F=</a:t>
              </a:r>
              <a:r>
                <a:rPr lang="zh-CN" altLang="en-US" sz="3600" b="1">
                  <a:latin typeface="Arial" panose="020B0604020202020204" pitchFamily="34" charset="0"/>
                  <a:ea typeface="宋体" panose="02010600030101010101" pitchFamily="2" charset="-122"/>
                </a:rPr>
                <a:t>？</a:t>
              </a:r>
            </a:p>
          </p:txBody>
        </p:sp>
        <p:sp>
          <p:nvSpPr>
            <p:cNvPr id="18456" name="Line 21">
              <a:extLst>
                <a:ext uri="{FF2B5EF4-FFF2-40B4-BE49-F238E27FC236}">
                  <a16:creationId xmlns:a16="http://schemas.microsoft.com/office/drawing/2014/main" id="{EF6DC7BF-9A32-A8F3-F761-D7E9175F9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" y="1933"/>
              <a:ext cx="25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57" name="Line 22">
              <a:extLst>
                <a:ext uri="{FF2B5EF4-FFF2-40B4-BE49-F238E27FC236}">
                  <a16:creationId xmlns:a16="http://schemas.microsoft.com/office/drawing/2014/main" id="{1A5B04FE-3666-69FC-2585-7BEDA1D638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8" y="1797"/>
              <a:ext cx="45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58" name="Line 23">
              <a:extLst>
                <a:ext uri="{FF2B5EF4-FFF2-40B4-BE49-F238E27FC236}">
                  <a16:creationId xmlns:a16="http://schemas.microsoft.com/office/drawing/2014/main" id="{4AD677FE-FC72-7665-448A-B04691190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1797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59" name="Line 24">
              <a:extLst>
                <a:ext uri="{FF2B5EF4-FFF2-40B4-BE49-F238E27FC236}">
                  <a16:creationId xmlns:a16="http://schemas.microsoft.com/office/drawing/2014/main" id="{DFF6DCA8-D9B3-609D-97B6-FC4742B962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3" y="1933"/>
              <a:ext cx="45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0" name="Line 25">
              <a:extLst>
                <a:ext uri="{FF2B5EF4-FFF2-40B4-BE49-F238E27FC236}">
                  <a16:creationId xmlns:a16="http://schemas.microsoft.com/office/drawing/2014/main" id="{E1F338E4-3C9F-9E68-45D7-047E87624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1933"/>
              <a:ext cx="149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5802" name="Text Box 26">
            <a:extLst>
              <a:ext uri="{FF2B5EF4-FFF2-40B4-BE49-F238E27FC236}">
                <a16:creationId xmlns:a16="http://schemas.microsoft.com/office/drawing/2014/main" id="{335533A6-A1D7-949D-47D0-96681160B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039" y="3814763"/>
            <a:ext cx="68230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可把等额序列视为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个一次支付的组合，则</a:t>
            </a:r>
          </a:p>
        </p:txBody>
      </p:sp>
      <p:graphicFrame>
        <p:nvGraphicFramePr>
          <p:cNvPr id="75803" name="Object 27">
            <a:extLst>
              <a:ext uri="{FF2B5EF4-FFF2-40B4-BE49-F238E27FC236}">
                <a16:creationId xmlns:a16="http://schemas.microsoft.com/office/drawing/2014/main" id="{B6A74F9E-6D5C-F596-DF21-822E0815FB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75489" y="5443539"/>
          <a:ext cx="22177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327100" imgH="11112500" progId="Equation.DSMT4">
                  <p:embed/>
                </p:oleObj>
              </mc:Choice>
              <mc:Fallback>
                <p:oleObj name="Equation" r:id="rId4" imgW="26327100" imgH="11112500" progId="Equation.DSMT4">
                  <p:embed/>
                  <p:pic>
                    <p:nvPicPr>
                      <p:cNvPr id="75803" name="Object 27">
                        <a:extLst>
                          <a:ext uri="{FF2B5EF4-FFF2-40B4-BE49-F238E27FC236}">
                            <a16:creationId xmlns:a16="http://schemas.microsoft.com/office/drawing/2014/main" id="{B6A74F9E-6D5C-F596-DF21-822E0815FB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489" y="5443539"/>
                        <a:ext cx="221773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8">
            <a:extLst>
              <a:ext uri="{FF2B5EF4-FFF2-40B4-BE49-F238E27FC236}">
                <a16:creationId xmlns:a16="http://schemas.microsoft.com/office/drawing/2014/main" id="{FD70620E-D173-26E2-49A7-8E758D342489}"/>
              </a:ext>
            </a:extLst>
          </p:cNvPr>
          <p:cNvGrpSpPr>
            <a:grpSpLocks/>
          </p:cNvGrpSpPr>
          <p:nvPr/>
        </p:nvGrpSpPr>
        <p:grpSpPr bwMode="auto">
          <a:xfrm>
            <a:off x="2782888" y="5516563"/>
            <a:ext cx="3790950" cy="664606"/>
            <a:chOff x="793" y="3385"/>
            <a:chExt cx="2450" cy="424"/>
          </a:xfrm>
        </p:grpSpPr>
        <p:sp>
          <p:nvSpPr>
            <p:cNvPr id="18443" name="Text Box 29">
              <a:extLst>
                <a:ext uri="{FF2B5EF4-FFF2-40B4-BE49-F238E27FC236}">
                  <a16:creationId xmlns:a16="http://schemas.microsoft.com/office/drawing/2014/main" id="{27FF207B-7325-7ECF-8DB4-2DFB73E08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3385"/>
              <a:ext cx="1723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等比级数求和公式</a:t>
              </a:r>
            </a:p>
          </p:txBody>
        </p:sp>
        <p:sp>
          <p:nvSpPr>
            <p:cNvPr id="18444" name="AutoShape 30">
              <a:extLst>
                <a:ext uri="{FF2B5EF4-FFF2-40B4-BE49-F238E27FC236}">
                  <a16:creationId xmlns:a16="http://schemas.microsoft.com/office/drawing/2014/main" id="{3554AFBA-5CBF-F328-D3B7-228B87410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3458"/>
              <a:ext cx="2450" cy="3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7 w 21600"/>
                <a:gd name="T13" fmla="*/ 5400 h 21600"/>
                <a:gd name="T14" fmla="*/ 18902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442" name="Rectangle 32">
            <a:extLst>
              <a:ext uri="{FF2B5EF4-FFF2-40B4-BE49-F238E27FC236}">
                <a16:creationId xmlns:a16="http://schemas.microsoft.com/office/drawing/2014/main" id="{78CE158B-FAB7-AD35-C5D6-AB740D217B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3A4758A-73BF-8249-504F-9A147794DCEB}"/>
                  </a:ext>
                </a:extLst>
              </p14:cNvPr>
              <p14:cNvContentPartPr/>
              <p14:nvPr/>
            </p14:nvContentPartPr>
            <p14:xfrm>
              <a:off x="13076862" y="2594686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3A4758A-73BF-8249-504F-9A147794DC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70742" y="258856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EC6263A-09A4-49CB-6106-F76A8A5A86F6}"/>
                  </a:ext>
                </a:extLst>
              </p:cNvPr>
              <p:cNvSpPr txBox="1"/>
              <p:nvPr/>
            </p:nvSpPr>
            <p:spPr>
              <a:xfrm>
                <a:off x="4691721" y="3446895"/>
                <a:ext cx="29657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9FCAD3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:</a:t>
                </a:r>
                <a:r>
                  <a:rPr kumimoji="1" lang="zh-CN" altLang="en-US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每一个小时间段内的利率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EC6263A-09A4-49CB-6106-F76A8A5A8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21" y="3446895"/>
                <a:ext cx="2965723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758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758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 animBg="1"/>
      <p:bldP spid="75784" grpId="0"/>
      <p:bldP spid="7580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3">
            <a:extLst>
              <a:ext uri="{FF2B5EF4-FFF2-40B4-BE49-F238E27FC236}">
                <a16:creationId xmlns:a16="http://schemas.microsoft.com/office/drawing/2014/main" id="{B2307A6D-8888-6D6C-446E-9C459090ADD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3707B761-7FA7-8C42-AF3B-92BB703B7AA5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19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2C620EF8-5014-ED1A-6487-D47A37572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6" y="1133475"/>
            <a:ext cx="6913563" cy="35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8000"/>
              </a:lnSpc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等额分付终值公式（等额年金终值公式）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7F9C58FC-A367-21F0-99F6-9C21CBAB7DD4}"/>
              </a:ext>
            </a:extLst>
          </p:cNvPr>
          <p:cNvGrpSpPr>
            <a:grpSpLocks/>
          </p:cNvGrpSpPr>
          <p:nvPr/>
        </p:nvGrpSpPr>
        <p:grpSpPr bwMode="auto">
          <a:xfrm>
            <a:off x="3071813" y="1854202"/>
            <a:ext cx="3846512" cy="850900"/>
            <a:chOff x="975" y="1797"/>
            <a:chExt cx="2423" cy="536"/>
          </a:xfrm>
        </p:grpSpPr>
        <p:sp>
          <p:nvSpPr>
            <p:cNvPr id="19469" name="Rectangle 6">
              <a:extLst>
                <a:ext uri="{FF2B5EF4-FFF2-40B4-BE49-F238E27FC236}">
                  <a16:creationId xmlns:a16="http://schemas.microsoft.com/office/drawing/2014/main" id="{B3CDED43-0317-D29F-2F9C-73EDD3E17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959"/>
              <a:ext cx="0" cy="174"/>
            </a:xfrm>
            <a:prstGeom prst="rect">
              <a:avLst/>
            </a:prstGeom>
            <a:gradFill rotWithShape="1">
              <a:gsLst>
                <a:gs pos="0">
                  <a:srgbClr val="E8EDFC"/>
                </a:gs>
                <a:gs pos="100000">
                  <a:srgbClr val="D6DAE8"/>
                </a:gs>
              </a:gsLst>
              <a:lin ang="2700000" scaled="1"/>
            </a:gradFill>
            <a:ln>
              <a:noFill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9470" name="Object 7">
              <a:extLst>
                <a:ext uri="{FF2B5EF4-FFF2-40B4-BE49-F238E27FC236}">
                  <a16:creationId xmlns:a16="http://schemas.microsoft.com/office/drawing/2014/main" id="{7B89E9BF-83DF-576C-93BB-B0DFCD5460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12" y="1797"/>
            <a:ext cx="2186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5351700" imgH="11112500" progId="Equation.3">
                    <p:embed/>
                  </p:oleObj>
                </mc:Choice>
                <mc:Fallback>
                  <p:oleObj name="公式" r:id="rId2" imgW="45351700" imgH="11112500" progId="Equation.3">
                    <p:embed/>
                    <p:pic>
                      <p:nvPicPr>
                        <p:cNvPr id="19470" name="Object 7">
                          <a:extLst>
                            <a:ext uri="{FF2B5EF4-FFF2-40B4-BE49-F238E27FC236}">
                              <a16:creationId xmlns:a16="http://schemas.microsoft.com/office/drawing/2014/main" id="{7B89E9BF-83DF-576C-93BB-B0DFCD5460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2" y="1797"/>
                          <a:ext cx="2186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6812" name="Oval 12">
            <a:extLst>
              <a:ext uri="{FF2B5EF4-FFF2-40B4-BE49-F238E27FC236}">
                <a16:creationId xmlns:a16="http://schemas.microsoft.com/office/drawing/2014/main" id="{1782B238-509B-D705-B2AC-5180EFF9D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3" y="2053938"/>
            <a:ext cx="1295400" cy="389513"/>
          </a:xfrm>
          <a:prstGeom prst="ellipse">
            <a:avLst/>
          </a:prstGeom>
          <a:noFill/>
          <a:ln w="57150" algn="ctr">
            <a:solidFill>
              <a:srgbClr val="FFFF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6814" name="AutoShape 14">
            <a:extLst>
              <a:ext uri="{FF2B5EF4-FFF2-40B4-BE49-F238E27FC236}">
                <a16:creationId xmlns:a16="http://schemas.microsoft.com/office/drawing/2014/main" id="{52477883-0E26-E958-D688-A74A543D13B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888163" y="2790825"/>
            <a:ext cx="2305050" cy="647700"/>
          </a:xfrm>
          <a:prstGeom prst="wedgeRoundRectCallout">
            <a:avLst>
              <a:gd name="adj1" fmla="val 130440"/>
              <a:gd name="adj2" fmla="val 53431"/>
              <a:gd name="adj3" fmla="val 16667"/>
            </a:avLst>
          </a:prstGeom>
          <a:solidFill>
            <a:srgbClr val="FFFFC5"/>
          </a:solidFill>
          <a:ln w="38100" algn="ctr">
            <a:solidFill>
              <a:srgbClr val="FFFFB7"/>
            </a:solidFill>
            <a:miter lim="800000"/>
            <a:headEnd/>
            <a:tailEnd/>
          </a:ln>
        </p:spPr>
        <p:txBody>
          <a:bodyPr rot="10800000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等额分付终值因子</a:t>
            </a:r>
          </a:p>
        </p:txBody>
      </p:sp>
      <p:sp>
        <p:nvSpPr>
          <p:cNvPr id="19463" name="Rectangle 22">
            <a:extLst>
              <a:ext uri="{FF2B5EF4-FFF2-40B4-BE49-F238E27FC236}">
                <a16:creationId xmlns:a16="http://schemas.microsoft.com/office/drawing/2014/main" id="{2B6A8E94-DC5F-7293-434B-015783215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F43ADAB-3022-9008-150B-7215137B7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75" y="3522663"/>
            <a:ext cx="8108950" cy="7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zh-CN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【</a:t>
            </a:r>
            <a:r>
              <a:rPr kumimoji="0"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例</a:t>
            </a:r>
            <a:r>
              <a:rPr kumimoji="0" lang="en-US" altLang="zh-CN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2-3】</a:t>
            </a:r>
            <a:r>
              <a:rPr kumimoji="0"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若某人</a:t>
            </a:r>
            <a:r>
              <a:rPr kumimoji="0" lang="en-US" altLang="zh-CN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kumimoji="0"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年内，每年年末存入银行</a:t>
            </a:r>
            <a:r>
              <a:rPr kumimoji="0" lang="en-US" altLang="zh-CN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1000</a:t>
            </a:r>
            <a:r>
              <a:rPr kumimoji="0"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元，年利率</a:t>
            </a:r>
            <a:r>
              <a:rPr kumimoji="0" lang="en-US" altLang="zh-CN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8%</a:t>
            </a:r>
            <a:r>
              <a:rPr kumimoji="0"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，复利计息，问第</a:t>
            </a:r>
            <a:r>
              <a:rPr kumimoji="0" lang="en-US" altLang="zh-CN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10</a:t>
            </a:r>
            <a:r>
              <a:rPr kumimoji="0"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年年末他可从银行连本带利取出多少钱？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7E07CC-76F1-B3CC-D880-A64F09548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175" y="4164014"/>
            <a:ext cx="5346700" cy="84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zh-CN" altLang="en-US" sz="2000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解：根据式                               得：</a:t>
            </a:r>
            <a:endParaRPr kumimoji="0" lang="en-US" altLang="zh-CN" sz="2000" dirty="0">
              <a:solidFill>
                <a:srgbClr val="0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2981A2D7-AEE5-134B-56C2-5AFC6DB746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0726" y="4440239"/>
          <a:ext cx="20732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203400" imgH="11112500" progId="">
                  <p:embed/>
                </p:oleObj>
              </mc:Choice>
              <mc:Fallback>
                <p:oleObj name="Equation" r:id="rId4" imgW="27203400" imgH="11112500" progId="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2981A2D7-AEE5-134B-56C2-5AFC6DB746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0726" y="4440239"/>
                        <a:ext cx="20732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C2198A3D-3B3B-125A-17AB-AF0455AC49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8789" y="5329238"/>
          <a:ext cx="4510087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690000" imgH="15214600" progId="">
                  <p:embed/>
                </p:oleObj>
              </mc:Choice>
              <mc:Fallback>
                <p:oleObj name="Equation" r:id="rId6" imgW="59690000" imgH="15214600" progId="">
                  <p:embed/>
                  <p:pic>
                    <p:nvPicPr>
                      <p:cNvPr id="12" name="Object 5">
                        <a:extLst>
                          <a:ext uri="{FF2B5EF4-FFF2-40B4-BE49-F238E27FC236}">
                            <a16:creationId xmlns:a16="http://schemas.microsoft.com/office/drawing/2014/main" id="{C2198A3D-3B3B-125A-17AB-AF0455AC49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9" y="5329238"/>
                        <a:ext cx="4510087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7">
            <a:extLst>
              <a:ext uri="{FF2B5EF4-FFF2-40B4-BE49-F238E27FC236}">
                <a16:creationId xmlns:a16="http://schemas.microsoft.com/office/drawing/2014/main" id="{8E913ED0-097D-E4AB-CB96-4CEBE2613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938" y="6153150"/>
            <a:ext cx="146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76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76812" grpId="0" animBg="1"/>
      <p:bldP spid="76814" grpId="0" animBg="1"/>
      <p:bldP spid="9" grpId="0"/>
      <p:bldP spid="10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《隐藏的“高利贷”》来源：中国人民银行.mp4">
            <a:hlinkClick r:id="" action="ppaction://media"/>
            <a:extLst>
              <a:ext uri="{FF2B5EF4-FFF2-40B4-BE49-F238E27FC236}">
                <a16:creationId xmlns:a16="http://schemas.microsoft.com/office/drawing/2014/main" id="{FCC53FE8-8127-0613-B90E-9F1B83A8E2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0505" y="413665"/>
            <a:ext cx="8910990" cy="55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11694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8" name="Text Box 8">
            <a:extLst>
              <a:ext uri="{FF2B5EF4-FFF2-40B4-BE49-F238E27FC236}">
                <a16:creationId xmlns:a16="http://schemas.microsoft.com/office/drawing/2014/main" id="{CDDA5B66-F385-7FE2-B7B7-936C3BCC0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2232025"/>
            <a:ext cx="6102350" cy="35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8000"/>
              </a:lnSpc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等额分付偿债基金公式（等额存储偿债基金公式）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A0F288D3-1261-9E27-4566-012833965052}"/>
              </a:ext>
            </a:extLst>
          </p:cNvPr>
          <p:cNvGrpSpPr>
            <a:grpSpLocks/>
          </p:cNvGrpSpPr>
          <p:nvPr/>
        </p:nvGrpSpPr>
        <p:grpSpPr bwMode="auto">
          <a:xfrm>
            <a:off x="2908301" y="2963865"/>
            <a:ext cx="4105275" cy="839788"/>
            <a:chOff x="1020" y="3120"/>
            <a:chExt cx="2586" cy="529"/>
          </a:xfrm>
        </p:grpSpPr>
        <p:sp>
          <p:nvSpPr>
            <p:cNvPr id="20489" name="Rectangle 10">
              <a:extLst>
                <a:ext uri="{FF2B5EF4-FFF2-40B4-BE49-F238E27FC236}">
                  <a16:creationId xmlns:a16="http://schemas.microsoft.com/office/drawing/2014/main" id="{4FF8C2B5-024B-DBDB-21E4-92C8339E9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275"/>
              <a:ext cx="2586" cy="174"/>
            </a:xfrm>
            <a:prstGeom prst="rect">
              <a:avLst/>
            </a:prstGeom>
            <a:gradFill rotWithShape="1">
              <a:gsLst>
                <a:gs pos="0">
                  <a:srgbClr val="E8EDFC"/>
                </a:gs>
                <a:gs pos="100000">
                  <a:srgbClr val="CFD3E0"/>
                </a:gs>
              </a:gsLst>
              <a:lin ang="2700000" scaled="1"/>
            </a:gradFill>
            <a:ln>
              <a:noFill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0490" name="Object 11">
              <a:extLst>
                <a:ext uri="{FF2B5EF4-FFF2-40B4-BE49-F238E27FC236}">
                  <a16:creationId xmlns:a16="http://schemas.microsoft.com/office/drawing/2014/main" id="{39EA1131-EEC8-6D21-6133-42A285D70C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81" y="3120"/>
            <a:ext cx="2263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5059600" imgH="10528300" progId="Equation.3">
                    <p:embed/>
                  </p:oleObj>
                </mc:Choice>
                <mc:Fallback>
                  <p:oleObj name="公式" r:id="rId2" imgW="45059600" imgH="10528300" progId="Equation.3">
                    <p:embed/>
                    <p:pic>
                      <p:nvPicPr>
                        <p:cNvPr id="20490" name="Object 11">
                          <a:extLst>
                            <a:ext uri="{FF2B5EF4-FFF2-40B4-BE49-F238E27FC236}">
                              <a16:creationId xmlns:a16="http://schemas.microsoft.com/office/drawing/2014/main" id="{39EA1131-EEC8-6D21-6133-42A285D70C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1" y="3120"/>
                          <a:ext cx="2263" cy="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6813" name="Oval 13">
            <a:extLst>
              <a:ext uri="{FF2B5EF4-FFF2-40B4-BE49-F238E27FC236}">
                <a16:creationId xmlns:a16="http://schemas.microsoft.com/office/drawing/2014/main" id="{343CFE9E-3851-5FBC-B907-6DE012ED8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925" y="3189001"/>
            <a:ext cx="1295400" cy="389513"/>
          </a:xfrm>
          <a:prstGeom prst="ellipse">
            <a:avLst/>
          </a:prstGeom>
          <a:noFill/>
          <a:ln w="57150" algn="ctr">
            <a:solidFill>
              <a:srgbClr val="FFFF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6815" name="AutoShape 15">
            <a:extLst>
              <a:ext uri="{FF2B5EF4-FFF2-40B4-BE49-F238E27FC236}">
                <a16:creationId xmlns:a16="http://schemas.microsoft.com/office/drawing/2014/main" id="{3A30CCA8-5578-068F-A081-1A268CCB5A9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437313" y="3887788"/>
            <a:ext cx="2881312" cy="647700"/>
          </a:xfrm>
          <a:prstGeom prst="wedgeRoundRectCallout">
            <a:avLst>
              <a:gd name="adj1" fmla="val 109060"/>
              <a:gd name="adj2" fmla="val 50731"/>
              <a:gd name="adj3" fmla="val 16667"/>
            </a:avLst>
          </a:prstGeom>
          <a:solidFill>
            <a:srgbClr val="FFFFC5"/>
          </a:solidFill>
          <a:ln w="38100" algn="ctr">
            <a:solidFill>
              <a:srgbClr val="FFFFB7"/>
            </a:solidFill>
            <a:miter lim="800000"/>
            <a:headEnd/>
            <a:tailEnd/>
          </a:ln>
        </p:spPr>
        <p:txBody>
          <a:bodyPr rot="10800000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等额分付偿债基金因子</a:t>
            </a:r>
          </a:p>
        </p:txBody>
      </p:sp>
      <p:sp>
        <p:nvSpPr>
          <p:cNvPr id="76817" name="Rectangle 17">
            <a:extLst>
              <a:ext uri="{FF2B5EF4-FFF2-40B4-BE49-F238E27FC236}">
                <a16:creationId xmlns:a16="http://schemas.microsoft.com/office/drawing/2014/main" id="{2FB99AE4-D9EB-EF04-7239-C4ED50987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7275" y="1512888"/>
            <a:ext cx="46815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(4)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偿债基金计算（已知</a:t>
            </a:r>
            <a:r>
              <a:rPr lang="en-US" altLang="zh-CN" sz="2000" b="1" i="1" dirty="0">
                <a:solidFill>
                  <a:srgbClr val="0070C0"/>
                </a:solidFill>
                <a:latin typeface="幼圆" pitchFamily="49" charset="-122"/>
                <a:ea typeface="幼圆" pitchFamily="49" charset="-122"/>
              </a:rPr>
              <a:t>F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，求</a:t>
            </a:r>
            <a:r>
              <a:rPr lang="en-US" altLang="zh-CN" sz="2000" b="1" i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</a:t>
            </a:r>
          </a:p>
        </p:txBody>
      </p:sp>
      <p:sp>
        <p:nvSpPr>
          <p:cNvPr id="20488" name="Rectangle 22">
            <a:extLst>
              <a:ext uri="{FF2B5EF4-FFF2-40B4-BE49-F238E27FC236}">
                <a16:creationId xmlns:a16="http://schemas.microsoft.com/office/drawing/2014/main" id="{A9F3D1D0-EF58-6CF1-8A4E-5D472C395F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6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1000"/>
                                        <p:tgtEl>
                                          <p:spTgt spid="76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76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6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76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13" grpId="0" animBg="1"/>
      <p:bldP spid="76815" grpId="0" animBg="1"/>
      <p:bldP spid="768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>
            <a:extLst>
              <a:ext uri="{FF2B5EF4-FFF2-40B4-BE49-F238E27FC236}">
                <a16:creationId xmlns:a16="http://schemas.microsoft.com/office/drawing/2014/main" id="{11C4CB0B-5050-B136-304B-6990BB447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1179513"/>
            <a:ext cx="53990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(5)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等额系列现值公式（已知</a:t>
            </a:r>
            <a:r>
              <a:rPr lang="en-US" altLang="zh-CN" sz="2000" b="1" i="1" dirty="0">
                <a:solidFill>
                  <a:srgbClr val="0070C0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，求</a:t>
            </a:r>
            <a:r>
              <a:rPr lang="en-US" altLang="zh-CN" sz="2000" b="1" i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P</a:t>
            </a:r>
            <a:r>
              <a:rPr lang="zh-CN" altLang="en-US" sz="2000" b="1" i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B4E569E2-95C9-17D6-E398-F0A1E7581115}"/>
              </a:ext>
            </a:extLst>
          </p:cNvPr>
          <p:cNvGrpSpPr>
            <a:grpSpLocks/>
          </p:cNvGrpSpPr>
          <p:nvPr/>
        </p:nvGrpSpPr>
        <p:grpSpPr bwMode="auto">
          <a:xfrm>
            <a:off x="3503614" y="1900239"/>
            <a:ext cx="4319587" cy="920750"/>
            <a:chOff x="1565" y="1752"/>
            <a:chExt cx="2721" cy="580"/>
          </a:xfrm>
        </p:grpSpPr>
        <p:sp>
          <p:nvSpPr>
            <p:cNvPr id="21516" name="Rectangle 7">
              <a:extLst>
                <a:ext uri="{FF2B5EF4-FFF2-40B4-BE49-F238E27FC236}">
                  <a16:creationId xmlns:a16="http://schemas.microsoft.com/office/drawing/2014/main" id="{9E554C7A-93CD-F87E-880A-186279397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1959"/>
              <a:ext cx="2721" cy="174"/>
            </a:xfrm>
            <a:prstGeom prst="rect">
              <a:avLst/>
            </a:prstGeom>
            <a:gradFill rotWithShape="1">
              <a:gsLst>
                <a:gs pos="0">
                  <a:srgbClr val="E7FFE7"/>
                </a:gs>
                <a:gs pos="100000">
                  <a:srgbClr val="D5EBD5"/>
                </a:gs>
              </a:gsLst>
              <a:lin ang="2700000" scaled="1"/>
            </a:gradFill>
            <a:ln>
              <a:noFill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1517" name="Object 8">
              <a:extLst>
                <a:ext uri="{FF2B5EF4-FFF2-40B4-BE49-F238E27FC236}">
                  <a16:creationId xmlns:a16="http://schemas.microsoft.com/office/drawing/2014/main" id="{21CB2104-CA88-4CD9-2D22-E3BDE125AA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56" y="1752"/>
            <a:ext cx="2320" cy="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4475400" imgH="11112500" progId="Equation.3">
                    <p:embed/>
                  </p:oleObj>
                </mc:Choice>
                <mc:Fallback>
                  <p:oleObj name="公式" r:id="rId2" imgW="44475400" imgH="11112500" progId="Equation.3">
                    <p:embed/>
                    <p:pic>
                      <p:nvPicPr>
                        <p:cNvPr id="21517" name="Object 8">
                          <a:extLst>
                            <a:ext uri="{FF2B5EF4-FFF2-40B4-BE49-F238E27FC236}">
                              <a16:creationId xmlns:a16="http://schemas.microsoft.com/office/drawing/2014/main" id="{21CB2104-CA88-4CD9-2D22-E3BDE125AA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6" y="1752"/>
                          <a:ext cx="2320" cy="5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836" name="Oval 12">
            <a:extLst>
              <a:ext uri="{FF2B5EF4-FFF2-40B4-BE49-F238E27FC236}">
                <a16:creationId xmlns:a16="http://schemas.microsoft.com/office/drawing/2014/main" id="{0819B58D-172E-154B-F645-AB49C6CE0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68" y="2173001"/>
            <a:ext cx="1475743" cy="389513"/>
          </a:xfrm>
          <a:prstGeom prst="ellipse">
            <a:avLst/>
          </a:prstGeom>
          <a:noFill/>
          <a:ln w="57150" algn="ctr">
            <a:solidFill>
              <a:srgbClr val="FFFF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7838" name="AutoShape 14">
            <a:extLst>
              <a:ext uri="{FF2B5EF4-FFF2-40B4-BE49-F238E27FC236}">
                <a16:creationId xmlns:a16="http://schemas.microsoft.com/office/drawing/2014/main" id="{4F804EE0-1608-BCC1-1542-ABC5E1A150E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896225" y="2978150"/>
            <a:ext cx="2305050" cy="647700"/>
          </a:xfrm>
          <a:prstGeom prst="wedgeRoundRectCallout">
            <a:avLst>
              <a:gd name="adj1" fmla="val 171005"/>
              <a:gd name="adj2" fmla="val 53185"/>
              <a:gd name="adj3" fmla="val 16667"/>
            </a:avLst>
          </a:prstGeom>
          <a:solidFill>
            <a:srgbClr val="FFFFC5"/>
          </a:solidFill>
          <a:ln w="38100" algn="ctr">
            <a:solidFill>
              <a:srgbClr val="FFFFB7"/>
            </a:solidFill>
            <a:miter lim="800000"/>
            <a:headEnd/>
            <a:tailEnd/>
          </a:ln>
        </p:spPr>
        <p:txBody>
          <a:bodyPr rot="10800000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等额分付现值因子</a:t>
            </a:r>
          </a:p>
        </p:txBody>
      </p:sp>
      <p:sp>
        <p:nvSpPr>
          <p:cNvPr id="21510" name="Rectangle 22">
            <a:extLst>
              <a:ext uri="{FF2B5EF4-FFF2-40B4-BE49-F238E27FC236}">
                <a16:creationId xmlns:a16="http://schemas.microsoft.com/office/drawing/2014/main" id="{6BC878BF-8899-D8EA-0F6E-D8B0DDC1B1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E212A22A-5406-AA99-7434-9F38E8F39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4" y="3584575"/>
            <a:ext cx="8669337" cy="7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zh-CN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【</a:t>
            </a:r>
            <a:r>
              <a:rPr kumimoji="0"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例</a:t>
            </a:r>
            <a:r>
              <a:rPr kumimoji="0" lang="en-US" altLang="zh-CN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】</a:t>
            </a:r>
            <a:r>
              <a:rPr kumimoji="0"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如果某人期望今后</a:t>
            </a:r>
            <a:r>
              <a:rPr kumimoji="0" lang="en-US" altLang="zh-CN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5</a:t>
            </a:r>
            <a:r>
              <a:rPr kumimoji="0"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年内每年年末可从银行取回</a:t>
            </a:r>
            <a:r>
              <a:rPr kumimoji="0" lang="en-US" altLang="zh-CN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1000</a:t>
            </a:r>
            <a:r>
              <a:rPr kumimoji="0"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元，年利率为</a:t>
            </a:r>
            <a:r>
              <a:rPr kumimoji="0" lang="en-US" altLang="zh-CN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10%</a:t>
            </a:r>
            <a:r>
              <a:rPr kumimoji="0"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，复利计息，问他必须现在存入银行多少钱？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45F10AC-9658-06BF-E2C5-ECC7728B4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295" y="4127501"/>
            <a:ext cx="7515150" cy="84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zh-CN" altLang="en-US" sz="2000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解：根据式                                             得：</a:t>
            </a:r>
            <a:endParaRPr kumimoji="0" lang="en-US" altLang="zh-CN" sz="2000" dirty="0">
              <a:solidFill>
                <a:srgbClr val="0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19A19EA-8CB1-69E8-B7E7-833EDA012EAB}"/>
              </a:ext>
            </a:extLst>
          </p:cNvPr>
          <p:cNvSpPr txBox="1"/>
          <p:nvPr/>
        </p:nvSpPr>
        <p:spPr>
          <a:xfrm>
            <a:off x="6461126" y="6138863"/>
            <a:ext cx="650875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（元）</a:t>
            </a:r>
          </a:p>
        </p:txBody>
      </p:sp>
      <p:graphicFrame>
        <p:nvGraphicFramePr>
          <p:cNvPr id="7" name="Object 23">
            <a:extLst>
              <a:ext uri="{FF2B5EF4-FFF2-40B4-BE49-F238E27FC236}">
                <a16:creationId xmlns:a16="http://schemas.microsoft.com/office/drawing/2014/main" id="{CE7C3DC1-1837-32C5-D204-7FA312F465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8909" y="4419878"/>
          <a:ext cx="3262217" cy="750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4475400" imgH="11112500" progId="">
                  <p:embed/>
                </p:oleObj>
              </mc:Choice>
              <mc:Fallback>
                <p:oleObj name="Equation" r:id="rId4" imgW="44475400" imgH="11112500" progId="">
                  <p:embed/>
                  <p:pic>
                    <p:nvPicPr>
                      <p:cNvPr id="7" name="Object 23">
                        <a:extLst>
                          <a:ext uri="{FF2B5EF4-FFF2-40B4-BE49-F238E27FC236}">
                            <a16:creationId xmlns:a16="http://schemas.microsoft.com/office/drawing/2014/main" id="{CE7C3DC1-1837-32C5-D204-7FA312F465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8909" y="4419878"/>
                        <a:ext cx="3262217" cy="750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3">
            <a:extLst>
              <a:ext uri="{FF2B5EF4-FFF2-40B4-BE49-F238E27FC236}">
                <a16:creationId xmlns:a16="http://schemas.microsoft.com/office/drawing/2014/main" id="{31DB8AEC-88B2-D107-1241-A650870E73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6163" y="5180851"/>
          <a:ext cx="4154487" cy="121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2082700" imgH="15214600" progId="">
                  <p:embed/>
                </p:oleObj>
              </mc:Choice>
              <mc:Fallback>
                <p:oleObj name="Equation" r:id="rId5" imgW="52082700" imgH="15214600" progId="">
                  <p:embed/>
                  <p:pic>
                    <p:nvPicPr>
                      <p:cNvPr id="8" name="Object 23">
                        <a:extLst>
                          <a:ext uri="{FF2B5EF4-FFF2-40B4-BE49-F238E27FC236}">
                            <a16:creationId xmlns:a16="http://schemas.microsoft.com/office/drawing/2014/main" id="{31DB8AEC-88B2-D107-1241-A650870E73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63" y="5180851"/>
                        <a:ext cx="4154487" cy="121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77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/>
      <p:bldP spid="77836" grpId="0" animBg="1"/>
      <p:bldP spid="77838" grpId="0" animBg="1"/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Text Box 5">
            <a:extLst>
              <a:ext uri="{FF2B5EF4-FFF2-40B4-BE49-F238E27FC236}">
                <a16:creationId xmlns:a16="http://schemas.microsoft.com/office/drawing/2014/main" id="{1BA7A2FA-1236-A9EC-15FF-563BD5378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164" y="1489075"/>
            <a:ext cx="45370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(6)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资金回收公式（已知</a:t>
            </a:r>
            <a:r>
              <a:rPr lang="en-US" altLang="zh-CN" sz="2000" b="1" i="1" dirty="0">
                <a:solidFill>
                  <a:srgbClr val="0070C0"/>
                </a:solidFill>
                <a:latin typeface="幼圆" pitchFamily="49" charset="-122"/>
                <a:ea typeface="幼圆" pitchFamily="49" charset="-122"/>
              </a:rPr>
              <a:t>P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，求</a:t>
            </a:r>
            <a:r>
              <a:rPr lang="en-US" altLang="zh-CN" sz="2000" b="1" i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zh-CN" altLang="en-US" sz="2000" b="1" i="1" dirty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FA6938DE-9955-D309-3E09-F4BF161F92FD}"/>
              </a:ext>
            </a:extLst>
          </p:cNvPr>
          <p:cNvGrpSpPr>
            <a:grpSpLocks/>
          </p:cNvGrpSpPr>
          <p:nvPr/>
        </p:nvGrpSpPr>
        <p:grpSpPr bwMode="auto">
          <a:xfrm>
            <a:off x="3108325" y="2277268"/>
            <a:ext cx="4321175" cy="935038"/>
            <a:chOff x="1610" y="3113"/>
            <a:chExt cx="2722" cy="589"/>
          </a:xfrm>
        </p:grpSpPr>
        <p:sp>
          <p:nvSpPr>
            <p:cNvPr id="22536" name="Rectangle 10">
              <a:extLst>
                <a:ext uri="{FF2B5EF4-FFF2-40B4-BE49-F238E27FC236}">
                  <a16:creationId xmlns:a16="http://schemas.microsoft.com/office/drawing/2014/main" id="{4C73A400-067B-5B8E-33BF-80B4BC369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320"/>
              <a:ext cx="2722" cy="174"/>
            </a:xfrm>
            <a:prstGeom prst="rect">
              <a:avLst/>
            </a:prstGeom>
            <a:gradFill rotWithShape="1">
              <a:gsLst>
                <a:gs pos="0">
                  <a:srgbClr val="E7FFE7"/>
                </a:gs>
                <a:gs pos="100000">
                  <a:srgbClr val="CEE3CE"/>
                </a:gs>
              </a:gsLst>
              <a:lin ang="2700000" scaled="1"/>
            </a:gradFill>
            <a:ln>
              <a:noFill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2537" name="Object 11">
              <a:extLst>
                <a:ext uri="{FF2B5EF4-FFF2-40B4-BE49-F238E27FC236}">
                  <a16:creationId xmlns:a16="http://schemas.microsoft.com/office/drawing/2014/main" id="{1CDA8177-2ED9-9B2C-2F27-575F2067EA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57" y="3113"/>
            <a:ext cx="2341" cy="5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4183300" imgH="11112500" progId="Equation.3">
                    <p:embed/>
                  </p:oleObj>
                </mc:Choice>
                <mc:Fallback>
                  <p:oleObj name="公式" r:id="rId2" imgW="44183300" imgH="11112500" progId="Equation.3">
                    <p:embed/>
                    <p:pic>
                      <p:nvPicPr>
                        <p:cNvPr id="22537" name="Object 11">
                          <a:extLst>
                            <a:ext uri="{FF2B5EF4-FFF2-40B4-BE49-F238E27FC236}">
                              <a16:creationId xmlns:a16="http://schemas.microsoft.com/office/drawing/2014/main" id="{1CDA8177-2ED9-9B2C-2F27-575F2067EA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7" y="3113"/>
                          <a:ext cx="2341" cy="5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837" name="Oval 13">
            <a:extLst>
              <a:ext uri="{FF2B5EF4-FFF2-40B4-BE49-F238E27FC236}">
                <a16:creationId xmlns:a16="http://schemas.microsoft.com/office/drawing/2014/main" id="{1659CF26-BA4C-32D4-FE70-D02EB38C7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796" y="2441288"/>
            <a:ext cx="1584325" cy="389513"/>
          </a:xfrm>
          <a:prstGeom prst="ellipse">
            <a:avLst/>
          </a:prstGeom>
          <a:noFill/>
          <a:ln w="57150" algn="ctr">
            <a:solidFill>
              <a:srgbClr val="FFFF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7839" name="AutoShape 15">
            <a:extLst>
              <a:ext uri="{FF2B5EF4-FFF2-40B4-BE49-F238E27FC236}">
                <a16:creationId xmlns:a16="http://schemas.microsoft.com/office/drawing/2014/main" id="{9F7C0BA7-2DA5-BA06-8B6D-940C25D0CA5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429500" y="3321050"/>
            <a:ext cx="2305050" cy="647700"/>
          </a:xfrm>
          <a:prstGeom prst="wedgeRoundRectCallout">
            <a:avLst>
              <a:gd name="adj1" fmla="val 156954"/>
              <a:gd name="adj2" fmla="val 47056"/>
              <a:gd name="adj3" fmla="val 16667"/>
            </a:avLst>
          </a:prstGeom>
          <a:solidFill>
            <a:srgbClr val="FFFFC5"/>
          </a:solidFill>
          <a:ln w="38100" algn="ctr">
            <a:solidFill>
              <a:srgbClr val="FFFFB7"/>
            </a:solidFill>
            <a:miter lim="800000"/>
            <a:headEnd/>
            <a:tailEnd/>
          </a:ln>
        </p:spPr>
        <p:txBody>
          <a:bodyPr rot="10800000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等额分付资本回收因子</a:t>
            </a:r>
          </a:p>
        </p:txBody>
      </p:sp>
      <p:sp>
        <p:nvSpPr>
          <p:cNvPr id="22535" name="Rectangle 22">
            <a:extLst>
              <a:ext uri="{FF2B5EF4-FFF2-40B4-BE49-F238E27FC236}">
                <a16:creationId xmlns:a16="http://schemas.microsoft.com/office/drawing/2014/main" id="{22D35430-DBBB-474E-A271-F0E9B67C56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77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/>
      <p:bldP spid="77837" grpId="0" animBg="1"/>
      <p:bldP spid="778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>
            <a:extLst>
              <a:ext uri="{FF2B5EF4-FFF2-40B4-BE49-F238E27FC236}">
                <a16:creationId xmlns:a16="http://schemas.microsoft.com/office/drawing/2014/main" id="{CD35221F-5F97-F58D-A844-A3639B71F7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D0A7F7B-6280-F44C-89D0-139D7E3E4225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23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BC5ADDE-09B3-E7D2-BC25-840456848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2.</a:t>
            </a:r>
            <a:r>
              <a:rPr lang="zh-CN" altLang="en-US" dirty="0"/>
              <a:t>等比系列现金流量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2958" name="Text Box 14">
            <a:extLst>
              <a:ext uri="{FF2B5EF4-FFF2-40B4-BE49-F238E27FC236}">
                <a16:creationId xmlns:a16="http://schemas.microsoft.com/office/drawing/2014/main" id="{128F1BDE-F5E1-7E22-DF59-86165A2884DC}"/>
              </a:ext>
            </a:extLst>
          </p:cNvPr>
          <p:cNvSpPr txBox="1">
            <a:spLocks noChangeArrowheads="1"/>
          </p:cNvSpPr>
          <p:nvPr/>
        </p:nvSpPr>
        <p:spPr bwMode="gray">
          <a:xfrm rot="10800000" flipV="1">
            <a:off x="1828238" y="4674775"/>
            <a:ext cx="74965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将等比数列通式带入计算，可以求得等比数列的现值和终值。</a:t>
            </a:r>
          </a:p>
        </p:txBody>
      </p:sp>
      <p:sp>
        <p:nvSpPr>
          <p:cNvPr id="28688" name="Rectangle 17">
            <a:extLst>
              <a:ext uri="{FF2B5EF4-FFF2-40B4-BE49-F238E27FC236}">
                <a16:creationId xmlns:a16="http://schemas.microsoft.com/office/drawing/2014/main" id="{BC22743B-C45F-AF1E-3995-ABE989383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DBDE4E-3CFA-6184-3D7F-5CF8C8F9E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6" y="2051893"/>
            <a:ext cx="8208963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C44DCA-754A-311B-2E02-03E91403BC69}"/>
                  </a:ext>
                </a:extLst>
              </p:cNvPr>
              <p:cNvSpPr txBox="1"/>
              <p:nvPr/>
            </p:nvSpPr>
            <p:spPr>
              <a:xfrm>
                <a:off x="4613139" y="3906007"/>
                <a:ext cx="29657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9FCAD3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:</a:t>
                </a:r>
                <a:r>
                  <a:rPr kumimoji="1" lang="zh-CN" altLang="en-US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每一个小时间段内的利率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C44DCA-754A-311B-2E02-03E91403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39" y="3906007"/>
                <a:ext cx="2965723" cy="369332"/>
              </a:xfrm>
              <a:prstGeom prst="rect">
                <a:avLst/>
              </a:prstGeom>
              <a:blipFill>
                <a:blip r:embed="rId3"/>
                <a:stretch>
                  <a:fillRect t="-10000" r="-42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590854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>
            <a:extLst>
              <a:ext uri="{FF2B5EF4-FFF2-40B4-BE49-F238E27FC236}">
                <a16:creationId xmlns:a16="http://schemas.microsoft.com/office/drawing/2014/main" id="{CD35221F-5F97-F58D-A844-A3639B71F7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D0A7F7B-6280-F44C-89D0-139D7E3E4225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24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BC5ADDE-09B3-E7D2-BC25-840456848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2.</a:t>
            </a:r>
            <a:r>
              <a:rPr lang="zh-CN" altLang="en-US" dirty="0"/>
              <a:t>等比系列现金流量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2950" name="Text Box 6">
            <a:extLst>
              <a:ext uri="{FF2B5EF4-FFF2-40B4-BE49-F238E27FC236}">
                <a16:creationId xmlns:a16="http://schemas.microsoft.com/office/drawing/2014/main" id="{B2E9FDA5-7929-CB21-C25D-2C28A6B78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076" y="1820060"/>
            <a:ext cx="39608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（</a:t>
            </a: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）等比系列终值计算</a:t>
            </a:r>
          </a:p>
        </p:txBody>
      </p:sp>
      <p:graphicFrame>
        <p:nvGraphicFramePr>
          <p:cNvPr id="82952" name="Object 8">
            <a:extLst>
              <a:ext uri="{FF2B5EF4-FFF2-40B4-BE49-F238E27FC236}">
                <a16:creationId xmlns:a16="http://schemas.microsoft.com/office/drawing/2014/main" id="{75FF9F3A-1663-7504-1922-7CF739B1FE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0967" y="2324912"/>
          <a:ext cx="4427537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564800" imgH="19900900" progId="Equation.DSMT4">
                  <p:embed/>
                </p:oleObj>
              </mc:Choice>
              <mc:Fallback>
                <p:oleObj name="Equation" r:id="rId2" imgW="48564800" imgH="19900900" progId="Equation.DSMT4">
                  <p:embed/>
                  <p:pic>
                    <p:nvPicPr>
                      <p:cNvPr id="82952" name="Object 8">
                        <a:extLst>
                          <a:ext uri="{FF2B5EF4-FFF2-40B4-BE49-F238E27FC236}">
                            <a16:creationId xmlns:a16="http://schemas.microsoft.com/office/drawing/2014/main" id="{75FF9F3A-1663-7504-1922-7CF739B1FE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967" y="2324912"/>
                        <a:ext cx="4427537" cy="148748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D1F4FB"/>
                          </a:gs>
                          <a:gs pos="100000">
                            <a:srgbClr val="BFCCD3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6" name="Object 12">
            <a:extLst>
              <a:ext uri="{FF2B5EF4-FFF2-40B4-BE49-F238E27FC236}">
                <a16:creationId xmlns:a16="http://schemas.microsoft.com/office/drawing/2014/main" id="{F3DDDDC7-03E1-66A2-04CB-A56A2B984A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56671" y="2788936"/>
          <a:ext cx="22050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968700" imgH="5854700" progId="Equation.DSMT4">
                  <p:embed/>
                </p:oleObj>
              </mc:Choice>
              <mc:Fallback>
                <p:oleObj name="Equation" r:id="rId4" imgW="28968700" imgH="5854700" progId="Equation.DSMT4">
                  <p:embed/>
                  <p:pic>
                    <p:nvPicPr>
                      <p:cNvPr id="82956" name="Object 12">
                        <a:extLst>
                          <a:ext uri="{FF2B5EF4-FFF2-40B4-BE49-F238E27FC236}">
                            <a16:creationId xmlns:a16="http://schemas.microsoft.com/office/drawing/2014/main" id="{F3DDDDC7-03E1-66A2-04CB-A56A2B984A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6671" y="2788936"/>
                        <a:ext cx="2205037" cy="44608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DFEDE"/>
                          </a:gs>
                          <a:gs pos="100000">
                            <a:srgbClr val="E9EACD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7" name="Oval 13">
            <a:extLst>
              <a:ext uri="{FF2B5EF4-FFF2-40B4-BE49-F238E27FC236}">
                <a16:creationId xmlns:a16="http://schemas.microsoft.com/office/drawing/2014/main" id="{354A0D7A-4EF4-A091-2A59-D6EFDD154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441" y="2838163"/>
            <a:ext cx="1482267" cy="389513"/>
          </a:xfrm>
          <a:prstGeom prst="ellipse">
            <a:avLst/>
          </a:prstGeom>
          <a:noFill/>
          <a:ln w="57150" algn="ctr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2958" name="Text Box 14">
            <a:extLst>
              <a:ext uri="{FF2B5EF4-FFF2-40B4-BE49-F238E27FC236}">
                <a16:creationId xmlns:a16="http://schemas.microsoft.com/office/drawing/2014/main" id="{128F1BDE-F5E1-7E22-DF59-86165A2884DC}"/>
              </a:ext>
            </a:extLst>
          </p:cNvPr>
          <p:cNvSpPr txBox="1">
            <a:spLocks noChangeArrowheads="1"/>
          </p:cNvSpPr>
          <p:nvPr/>
        </p:nvSpPr>
        <p:spPr bwMode="gray">
          <a:xfrm rot="10800000" flipV="1">
            <a:off x="7144297" y="2774967"/>
            <a:ext cx="574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或</a:t>
            </a:r>
          </a:p>
        </p:txBody>
      </p:sp>
      <p:sp>
        <p:nvSpPr>
          <p:cNvPr id="82959" name="AutoShape 15">
            <a:extLst>
              <a:ext uri="{FF2B5EF4-FFF2-40B4-BE49-F238E27FC236}">
                <a16:creationId xmlns:a16="http://schemas.microsoft.com/office/drawing/2014/main" id="{93C8A73E-B856-169F-1E6D-37002D4BCDE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627933" y="1748649"/>
            <a:ext cx="1908175" cy="576262"/>
          </a:xfrm>
          <a:prstGeom prst="wedgeRoundRectCallout">
            <a:avLst>
              <a:gd name="adj1" fmla="val 48667"/>
              <a:gd name="adj2" fmla="val -117773"/>
              <a:gd name="adj3" fmla="val 16667"/>
            </a:avLst>
          </a:prstGeom>
          <a:solidFill>
            <a:srgbClr val="CCFF66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rot="10800000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600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等比系列终值系数</a:t>
            </a:r>
          </a:p>
        </p:txBody>
      </p:sp>
      <p:sp>
        <p:nvSpPr>
          <p:cNvPr id="28688" name="Rectangle 17">
            <a:extLst>
              <a:ext uri="{FF2B5EF4-FFF2-40B4-BE49-F238E27FC236}">
                <a16:creationId xmlns:a16="http://schemas.microsoft.com/office/drawing/2014/main" id="{BC22743B-C45F-AF1E-3995-ABE989383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1FF058-E905-DD75-D8EE-F182AD291110}"/>
              </a:ext>
            </a:extLst>
          </p:cNvPr>
          <p:cNvSpPr txBox="1"/>
          <p:nvPr/>
        </p:nvSpPr>
        <p:spPr>
          <a:xfrm>
            <a:off x="2458734" y="431476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计算过程如下：</a:t>
            </a:r>
            <a:endParaRPr kumimoji="1" lang="en-US" altLang="zh-CN" b="1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CN" b="1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CN" b="1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b="1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F1C80B2B-09A9-162B-2F4A-349BFE1EE4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7645" y="4788727"/>
          <a:ext cx="216058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384500" imgH="5854700" progId="Equation.DSMT4">
                  <p:embed/>
                </p:oleObj>
              </mc:Choice>
              <mc:Fallback>
                <p:oleObj name="Equation" r:id="rId6" imgW="28384500" imgH="585470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F1C80B2B-09A9-162B-2F4A-349BFE1EE4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645" y="4788727"/>
                        <a:ext cx="2160587" cy="44608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DFEDE"/>
                          </a:gs>
                          <a:gs pos="100000">
                            <a:srgbClr val="E9EACD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EF06BD-1597-EA19-9E9D-4AD25AE849F4}"/>
                  </a:ext>
                </a:extLst>
              </p:cNvPr>
              <p:cNvSpPr txBox="1"/>
              <p:nvPr/>
            </p:nvSpPr>
            <p:spPr>
              <a:xfrm>
                <a:off x="4184728" y="5251024"/>
                <a:ext cx="23867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kumimoji="1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EF06BD-1597-EA19-9E9D-4AD25AE84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8" y="5251024"/>
                <a:ext cx="238672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0">
            <a:extLst>
              <a:ext uri="{FF2B5EF4-FFF2-40B4-BE49-F238E27FC236}">
                <a16:creationId xmlns:a16="http://schemas.microsoft.com/office/drawing/2014/main" id="{4FC5A20C-A3EE-E767-5E45-DF5D6B608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1370" y="5110068"/>
            <a:ext cx="33018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600" dirty="0">
                <a:solidFill>
                  <a:srgbClr val="008080"/>
                </a:solidFill>
                <a:latin typeface="隶书" pitchFamily="49" charset="-122"/>
              </a:rPr>
              <a:t>将上式 </a:t>
            </a:r>
            <a:r>
              <a:rPr lang="en-US" altLang="zh-CN" sz="1600" dirty="0">
                <a:solidFill>
                  <a:srgbClr val="008080"/>
                </a:solidFill>
                <a:latin typeface="隶书" pitchFamily="49" charset="-122"/>
              </a:rPr>
              <a:t>P</a:t>
            </a:r>
            <a:r>
              <a:rPr lang="zh-CN" altLang="en-US" sz="1600" dirty="0">
                <a:solidFill>
                  <a:srgbClr val="008080"/>
                </a:solidFill>
                <a:latin typeface="隶书" pitchFamily="49" charset="-122"/>
              </a:rPr>
              <a:t> 代入下式 </a:t>
            </a:r>
            <a:r>
              <a:rPr lang="en-US" altLang="zh-CN" sz="1600" dirty="0">
                <a:solidFill>
                  <a:srgbClr val="008080"/>
                </a:solidFill>
                <a:latin typeface="隶书" pitchFamily="49" charset="-122"/>
              </a:rPr>
              <a:t>F </a:t>
            </a:r>
            <a:r>
              <a:rPr lang="zh-CN" altLang="en-US" sz="1600" dirty="0">
                <a:solidFill>
                  <a:srgbClr val="008080"/>
                </a:solidFill>
                <a:latin typeface="隶书" pitchFamily="49" charset="-122"/>
              </a:rPr>
              <a:t>即可</a:t>
            </a:r>
          </a:p>
        </p:txBody>
      </p:sp>
      <p:sp>
        <p:nvSpPr>
          <p:cNvPr id="9" name="椭圆形标注 8">
            <a:extLst>
              <a:ext uri="{FF2B5EF4-FFF2-40B4-BE49-F238E27FC236}">
                <a16:creationId xmlns:a16="http://schemas.microsoft.com/office/drawing/2014/main" id="{D47A0CE0-780F-BDCF-7101-93FCBE1458F5}"/>
              </a:ext>
            </a:extLst>
          </p:cNvPr>
          <p:cNvSpPr/>
          <p:nvPr/>
        </p:nvSpPr>
        <p:spPr>
          <a:xfrm>
            <a:off x="6259296" y="4117160"/>
            <a:ext cx="994237" cy="639647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000000"/>
              </a:solidFill>
              <a:latin typeface="Times New Roman"/>
              <a:ea typeface="隶书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122100-ED93-CAEE-B941-2962B60FAC1F}"/>
              </a:ext>
            </a:extLst>
          </p:cNvPr>
          <p:cNvSpPr txBox="1"/>
          <p:nvPr/>
        </p:nvSpPr>
        <p:spPr>
          <a:xfrm>
            <a:off x="6231016" y="4239090"/>
            <a:ext cx="129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前面已得</a:t>
            </a:r>
          </a:p>
        </p:txBody>
      </p:sp>
    </p:spTree>
    <p:extLst>
      <p:ext uri="{BB962C8B-B14F-4D97-AF65-F5344CB8AC3E}">
        <p14:creationId xmlns:p14="http://schemas.microsoft.com/office/powerpoint/2010/main" val="2374611532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8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8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0" grpId="0"/>
      <p:bldP spid="82957" grpId="0" animBg="1"/>
      <p:bldP spid="82958" grpId="0"/>
      <p:bldP spid="829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>
            <a:extLst>
              <a:ext uri="{FF2B5EF4-FFF2-40B4-BE49-F238E27FC236}">
                <a16:creationId xmlns:a16="http://schemas.microsoft.com/office/drawing/2014/main" id="{CD35221F-5F97-F58D-A844-A3639B71F7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D0A7F7B-6280-F44C-89D0-139D7E3E4225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25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BC5ADDE-09B3-E7D2-BC25-840456848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2.</a:t>
            </a:r>
            <a:r>
              <a:rPr lang="zh-CN" altLang="en-US" dirty="0"/>
              <a:t>等比系列现金流量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82948" name="Object 4">
            <a:extLst>
              <a:ext uri="{FF2B5EF4-FFF2-40B4-BE49-F238E27FC236}">
                <a16:creationId xmlns:a16="http://schemas.microsoft.com/office/drawing/2014/main" id="{FFA2162F-0C04-9035-7A6F-8E293F7F83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0139" y="2362201"/>
          <a:ext cx="4268787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812200" imgH="22821900" progId="Equation.DSMT4">
                  <p:embed/>
                </p:oleObj>
              </mc:Choice>
              <mc:Fallback>
                <p:oleObj name="Equation" r:id="rId2" imgW="46812200" imgH="22821900" progId="Equation.DSMT4">
                  <p:embed/>
                  <p:pic>
                    <p:nvPicPr>
                      <p:cNvPr id="82948" name="Object 4">
                        <a:extLst>
                          <a:ext uri="{FF2B5EF4-FFF2-40B4-BE49-F238E27FC236}">
                            <a16:creationId xmlns:a16="http://schemas.microsoft.com/office/drawing/2014/main" id="{FFA2162F-0C04-9035-7A6F-8E293F7F83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139" y="2362201"/>
                        <a:ext cx="4268787" cy="170656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D1F4FB"/>
                          </a:gs>
                          <a:gs pos="100000">
                            <a:srgbClr val="BFCCD3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9" name="Text Box 5">
            <a:extLst>
              <a:ext uri="{FF2B5EF4-FFF2-40B4-BE49-F238E27FC236}">
                <a16:creationId xmlns:a16="http://schemas.microsoft.com/office/drawing/2014/main" id="{D7BFF77B-06FF-8359-B242-140DD3236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1831975"/>
            <a:ext cx="48847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（</a:t>
            </a: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）等比系列现值计算</a:t>
            </a:r>
          </a:p>
        </p:txBody>
      </p:sp>
      <p:graphicFrame>
        <p:nvGraphicFramePr>
          <p:cNvPr id="82951" name="Object 7">
            <a:extLst>
              <a:ext uri="{FF2B5EF4-FFF2-40B4-BE49-F238E27FC236}">
                <a16:creationId xmlns:a16="http://schemas.microsoft.com/office/drawing/2014/main" id="{8FE42F65-D578-B586-A236-2E1D01CBEF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70764" y="3054350"/>
          <a:ext cx="216058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84500" imgH="5854700" progId="Equation.DSMT4">
                  <p:embed/>
                </p:oleObj>
              </mc:Choice>
              <mc:Fallback>
                <p:oleObj name="Equation" r:id="rId4" imgW="28384500" imgH="5854700" progId="Equation.DSMT4">
                  <p:embed/>
                  <p:pic>
                    <p:nvPicPr>
                      <p:cNvPr id="82951" name="Object 7">
                        <a:extLst>
                          <a:ext uri="{FF2B5EF4-FFF2-40B4-BE49-F238E27FC236}">
                            <a16:creationId xmlns:a16="http://schemas.microsoft.com/office/drawing/2014/main" id="{8FE42F65-D578-B586-A236-2E1D01CBEF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0764" y="3054350"/>
                        <a:ext cx="2160587" cy="44608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DFEDE"/>
                          </a:gs>
                          <a:gs pos="100000">
                            <a:srgbClr val="E9EACD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3" name="Text Box 9">
            <a:extLst>
              <a:ext uri="{FF2B5EF4-FFF2-40B4-BE49-F238E27FC236}">
                <a16:creationId xmlns:a16="http://schemas.microsoft.com/office/drawing/2014/main" id="{6C4921E4-8E07-D074-CF69-27C6560644A4}"/>
              </a:ext>
            </a:extLst>
          </p:cNvPr>
          <p:cNvSpPr txBox="1">
            <a:spLocks noChangeArrowheads="1"/>
          </p:cNvSpPr>
          <p:nvPr/>
        </p:nvSpPr>
        <p:spPr bwMode="gray">
          <a:xfrm rot="10800000" flipV="1">
            <a:off x="6672264" y="3055939"/>
            <a:ext cx="574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或</a:t>
            </a:r>
          </a:p>
        </p:txBody>
      </p:sp>
      <p:sp>
        <p:nvSpPr>
          <p:cNvPr id="82954" name="Oval 10">
            <a:extLst>
              <a:ext uri="{FF2B5EF4-FFF2-40B4-BE49-F238E27FC236}">
                <a16:creationId xmlns:a16="http://schemas.microsoft.com/office/drawing/2014/main" id="{FCDCBD2D-512D-CA8C-91C2-C780D6563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6221" y="3041363"/>
            <a:ext cx="1584325" cy="389513"/>
          </a:xfrm>
          <a:prstGeom prst="ellipse">
            <a:avLst/>
          </a:prstGeom>
          <a:noFill/>
          <a:ln w="57150" algn="ctr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2955" name="AutoShape 11">
            <a:extLst>
              <a:ext uri="{FF2B5EF4-FFF2-40B4-BE49-F238E27FC236}">
                <a16:creationId xmlns:a16="http://schemas.microsoft.com/office/drawing/2014/main" id="{55343A62-4FA0-6944-A050-85F213A7924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72489" y="1903413"/>
            <a:ext cx="1908175" cy="576262"/>
          </a:xfrm>
          <a:prstGeom prst="wedgeRoundRectCallout">
            <a:avLst>
              <a:gd name="adj1" fmla="val 48667"/>
              <a:gd name="adj2" fmla="val -117773"/>
              <a:gd name="adj3" fmla="val 16667"/>
            </a:avLst>
          </a:prstGeom>
          <a:solidFill>
            <a:srgbClr val="CCFF66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rot="10800000"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6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等比系列现值系数</a:t>
            </a:r>
          </a:p>
        </p:txBody>
      </p:sp>
      <p:sp>
        <p:nvSpPr>
          <p:cNvPr id="28688" name="Rectangle 17">
            <a:extLst>
              <a:ext uri="{FF2B5EF4-FFF2-40B4-BE49-F238E27FC236}">
                <a16:creationId xmlns:a16="http://schemas.microsoft.com/office/drawing/2014/main" id="{BC22743B-C45F-AF1E-3995-ABE989383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F66568C-44B5-9C4B-893F-E186A821D7E1}"/>
                  </a:ext>
                </a:extLst>
              </p:cNvPr>
              <p:cNvSpPr txBox="1"/>
              <p:nvPr/>
            </p:nvSpPr>
            <p:spPr>
              <a:xfrm>
                <a:off x="2351088" y="5171578"/>
                <a:ext cx="667689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f>
                        <m:fPr>
                          <m:ctrl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F66568C-44B5-9C4B-893F-E186A821D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88" y="5171578"/>
                <a:ext cx="6676892" cy="778868"/>
              </a:xfrm>
              <a:prstGeom prst="rect">
                <a:avLst/>
              </a:prstGeom>
              <a:blipFill>
                <a:blip r:embed="rId6"/>
                <a:stretch>
                  <a:fillRect l="-5323" t="-112903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EF42A156-8910-8A30-8BF6-21CD992B3799}"/>
              </a:ext>
            </a:extLst>
          </p:cNvPr>
          <p:cNvSpPr txBox="1"/>
          <p:nvPr/>
        </p:nvSpPr>
        <p:spPr>
          <a:xfrm>
            <a:off x="2279650" y="4595811"/>
            <a:ext cx="318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计算过程如下：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6BF995-836F-2C5A-B230-B48D81574B27}"/>
                  </a:ext>
                </a:extLst>
              </p:cNvPr>
              <p:cNvSpPr txBox="1"/>
              <p:nvPr/>
            </p:nvSpPr>
            <p:spPr>
              <a:xfrm>
                <a:off x="7588270" y="5429250"/>
                <a:ext cx="4321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令</m:t>
                          </m:r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6BF995-836F-2C5A-B230-B48D81574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270" y="5429250"/>
                <a:ext cx="4321175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89F67D8-052C-BD34-C5FA-B4B69A7CD970}"/>
              </a:ext>
            </a:extLst>
          </p:cNvPr>
          <p:cNvCxnSpPr/>
          <p:nvPr/>
        </p:nvCxnSpPr>
        <p:spPr>
          <a:xfrm flipH="1" flipV="1">
            <a:off x="6816080" y="3632200"/>
            <a:ext cx="3060340" cy="168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8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9" grpId="0"/>
      <p:bldP spid="82953" grpId="0"/>
      <p:bldP spid="82954" grpId="0" animBg="1"/>
      <p:bldP spid="829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>
            <a:extLst>
              <a:ext uri="{FF2B5EF4-FFF2-40B4-BE49-F238E27FC236}">
                <a16:creationId xmlns:a16="http://schemas.microsoft.com/office/drawing/2014/main" id="{9FFBAD5A-8C2E-808B-BD6F-6598F694EDA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A0868CD5-1308-B241-A1F8-01D55E5B4BEE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26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3CC334A-1E48-4C48-5C9A-28797A9998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3.</a:t>
            </a:r>
            <a:r>
              <a:rPr lang="zh-CN" altLang="en-US" dirty="0"/>
              <a:t>等差系列现金流量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7" name="Group 46">
            <a:extLst>
              <a:ext uri="{FF2B5EF4-FFF2-40B4-BE49-F238E27FC236}">
                <a16:creationId xmlns:a16="http://schemas.microsoft.com/office/drawing/2014/main" id="{289B96B4-7139-509A-74CB-E3F51BFDEE76}"/>
              </a:ext>
            </a:extLst>
          </p:cNvPr>
          <p:cNvGrpSpPr>
            <a:grpSpLocks/>
          </p:cNvGrpSpPr>
          <p:nvPr/>
        </p:nvGrpSpPr>
        <p:grpSpPr bwMode="auto">
          <a:xfrm>
            <a:off x="1505490" y="1808820"/>
            <a:ext cx="9162510" cy="1982788"/>
            <a:chOff x="0" y="1299"/>
            <a:chExt cx="5760" cy="1249"/>
          </a:xfrm>
        </p:grpSpPr>
        <p:sp>
          <p:nvSpPr>
            <p:cNvPr id="78895" name="Rectangle 47">
              <a:extLst>
                <a:ext uri="{FF2B5EF4-FFF2-40B4-BE49-F238E27FC236}">
                  <a16:creationId xmlns:a16="http://schemas.microsoft.com/office/drawing/2014/main" id="{DB6AEE77-4ED2-5589-E13D-0115067EA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69"/>
              <a:ext cx="5760" cy="174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3563" name="Group 48">
              <a:extLst>
                <a:ext uri="{FF2B5EF4-FFF2-40B4-BE49-F238E27FC236}">
                  <a16:creationId xmlns:a16="http://schemas.microsoft.com/office/drawing/2014/main" id="{48A1B7A2-FFD9-1275-1F67-9F62BB37F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9" y="1299"/>
              <a:ext cx="4230" cy="1249"/>
              <a:chOff x="1519" y="1486"/>
              <a:chExt cx="3366" cy="1158"/>
            </a:xfrm>
          </p:grpSpPr>
          <p:sp>
            <p:nvSpPr>
              <p:cNvPr id="23578" name="Text Box 49">
                <a:extLst>
                  <a:ext uri="{FF2B5EF4-FFF2-40B4-BE49-F238E27FC236}">
                    <a16:creationId xmlns:a16="http://schemas.microsoft.com/office/drawing/2014/main" id="{068B5BFD-42CF-1668-7ACE-056F6026A5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5" y="2205"/>
                <a:ext cx="2857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fontAlgn="base">
                  <a:lnSpc>
                    <a:spcPct val="128000"/>
                  </a:lnSpc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14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0                  1                   2                 3                                       n-1                n</a:t>
                </a:r>
              </a:p>
            </p:txBody>
          </p:sp>
          <p:grpSp>
            <p:nvGrpSpPr>
              <p:cNvPr id="23579" name="Group 50">
                <a:extLst>
                  <a:ext uri="{FF2B5EF4-FFF2-40B4-BE49-F238E27FC236}">
                    <a16:creationId xmlns:a16="http://schemas.microsoft.com/office/drawing/2014/main" id="{2BC498E8-872F-E2D1-F0E7-316DFA2780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9" y="1486"/>
                <a:ext cx="3366" cy="1158"/>
                <a:chOff x="1519" y="1486"/>
                <a:chExt cx="3366" cy="1158"/>
              </a:xfrm>
            </p:grpSpPr>
            <p:sp>
              <p:nvSpPr>
                <p:cNvPr id="23580" name="Freeform 51">
                  <a:extLst>
                    <a:ext uri="{FF2B5EF4-FFF2-40B4-BE49-F238E27FC236}">
                      <a16:creationId xmlns:a16="http://schemas.microsoft.com/office/drawing/2014/main" id="{757B8D17-7690-6155-359B-EF1D7B7000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565" y="2160"/>
                  <a:ext cx="1769" cy="45"/>
                </a:xfrm>
                <a:custGeom>
                  <a:avLst/>
                  <a:gdLst>
                    <a:gd name="T0" fmla="*/ 0 w 2160"/>
                    <a:gd name="T1" fmla="*/ 0 h 1"/>
                    <a:gd name="T2" fmla="*/ 652 w 2160"/>
                    <a:gd name="T3" fmla="*/ 0 h 1"/>
                    <a:gd name="T4" fmla="*/ 0 60000 65536"/>
                    <a:gd name="T5" fmla="*/ 0 60000 65536"/>
                    <a:gd name="T6" fmla="*/ 0 w 2160"/>
                    <a:gd name="T7" fmla="*/ 0 h 1"/>
                    <a:gd name="T8" fmla="*/ 2160 w 2160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60" h="1">
                      <a:moveTo>
                        <a:pt x="0" y="0"/>
                      </a:moveTo>
                      <a:lnTo>
                        <a:pt x="2160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1" name="Line 52">
                  <a:extLst>
                    <a:ext uri="{FF2B5EF4-FFF2-40B4-BE49-F238E27FC236}">
                      <a16:creationId xmlns:a16="http://schemas.microsoft.com/office/drawing/2014/main" id="{0B4F90BD-CC73-F4FD-3C29-7E66A7FC36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18" y="2024"/>
                  <a:ext cx="6" cy="16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2" name="Freeform 53">
                  <a:extLst>
                    <a:ext uri="{FF2B5EF4-FFF2-40B4-BE49-F238E27FC236}">
                      <a16:creationId xmlns:a16="http://schemas.microsoft.com/office/drawing/2014/main" id="{CE2C9BE6-81C4-B53E-C0E0-1907966C3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2" y="1933"/>
                  <a:ext cx="46" cy="256"/>
                </a:xfrm>
                <a:custGeom>
                  <a:avLst/>
                  <a:gdLst>
                    <a:gd name="T0" fmla="*/ 0 w 1"/>
                    <a:gd name="T1" fmla="*/ 15 h 453"/>
                    <a:gd name="T2" fmla="*/ 0 w 1"/>
                    <a:gd name="T3" fmla="*/ 0 h 453"/>
                    <a:gd name="T4" fmla="*/ 0 60000 65536"/>
                    <a:gd name="T5" fmla="*/ 0 60000 65536"/>
                    <a:gd name="T6" fmla="*/ 0 w 1"/>
                    <a:gd name="T7" fmla="*/ 0 h 453"/>
                    <a:gd name="T8" fmla="*/ 1 w 1"/>
                    <a:gd name="T9" fmla="*/ 453 h 45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453">
                      <a:moveTo>
                        <a:pt x="0" y="4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3" name="Freeform 54">
                  <a:extLst>
                    <a:ext uri="{FF2B5EF4-FFF2-40B4-BE49-F238E27FC236}">
                      <a16:creationId xmlns:a16="http://schemas.microsoft.com/office/drawing/2014/main" id="{1EF86162-7C0B-D66F-91EC-9D046C2299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880" y="1888"/>
                  <a:ext cx="45" cy="301"/>
                </a:xfrm>
                <a:custGeom>
                  <a:avLst/>
                  <a:gdLst>
                    <a:gd name="T0" fmla="*/ 0 w 1"/>
                    <a:gd name="T1" fmla="*/ 10 h 588"/>
                    <a:gd name="T2" fmla="*/ 0 w 1"/>
                    <a:gd name="T3" fmla="*/ 0 h 588"/>
                    <a:gd name="T4" fmla="*/ 0 60000 65536"/>
                    <a:gd name="T5" fmla="*/ 0 60000 65536"/>
                    <a:gd name="T6" fmla="*/ 0 w 1"/>
                    <a:gd name="T7" fmla="*/ 0 h 588"/>
                    <a:gd name="T8" fmla="*/ 1 w 1"/>
                    <a:gd name="T9" fmla="*/ 588 h 58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588">
                      <a:moveTo>
                        <a:pt x="0" y="58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4" name="Freeform 55">
                  <a:extLst>
                    <a:ext uri="{FF2B5EF4-FFF2-40B4-BE49-F238E27FC236}">
                      <a16:creationId xmlns:a16="http://schemas.microsoft.com/office/drawing/2014/main" id="{D31B2D93-3C2D-7A49-9D00-2C22384B02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833" y="1706"/>
                  <a:ext cx="46" cy="483"/>
                </a:xfrm>
                <a:custGeom>
                  <a:avLst/>
                  <a:gdLst>
                    <a:gd name="T0" fmla="*/ 0 w 1"/>
                    <a:gd name="T1" fmla="*/ 36 h 813"/>
                    <a:gd name="T2" fmla="*/ 0 w 1"/>
                    <a:gd name="T3" fmla="*/ 0 h 813"/>
                    <a:gd name="T4" fmla="*/ 0 60000 65536"/>
                    <a:gd name="T5" fmla="*/ 0 60000 65536"/>
                    <a:gd name="T6" fmla="*/ 0 w 1"/>
                    <a:gd name="T7" fmla="*/ 0 h 813"/>
                    <a:gd name="T8" fmla="*/ 1 w 1"/>
                    <a:gd name="T9" fmla="*/ 813 h 81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813">
                      <a:moveTo>
                        <a:pt x="0" y="8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5" name="Freeform 56">
                  <a:extLst>
                    <a:ext uri="{FF2B5EF4-FFF2-40B4-BE49-F238E27FC236}">
                      <a16:creationId xmlns:a16="http://schemas.microsoft.com/office/drawing/2014/main" id="{2ECCFB3B-1531-314B-3C33-6C62321B1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266" y="1616"/>
                  <a:ext cx="66" cy="573"/>
                </a:xfrm>
                <a:custGeom>
                  <a:avLst/>
                  <a:gdLst>
                    <a:gd name="T0" fmla="*/ 0 w 1"/>
                    <a:gd name="T1" fmla="*/ 43 h 963"/>
                    <a:gd name="T2" fmla="*/ 0 w 1"/>
                    <a:gd name="T3" fmla="*/ 0 h 963"/>
                    <a:gd name="T4" fmla="*/ 0 60000 65536"/>
                    <a:gd name="T5" fmla="*/ 0 60000 65536"/>
                    <a:gd name="T6" fmla="*/ 0 w 1"/>
                    <a:gd name="T7" fmla="*/ 0 h 963"/>
                    <a:gd name="T8" fmla="*/ 1 w 1"/>
                    <a:gd name="T9" fmla="*/ 963 h 96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963">
                      <a:moveTo>
                        <a:pt x="0" y="96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6" name="Line 57">
                  <a:extLst>
                    <a:ext uri="{FF2B5EF4-FFF2-40B4-BE49-F238E27FC236}">
                      <a16:creationId xmlns:a16="http://schemas.microsoft.com/office/drawing/2014/main" id="{0E65D42C-72AD-0109-F7E7-F55EBC8034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18" y="1616"/>
                  <a:ext cx="2320" cy="40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7" name="Line 58">
                  <a:extLst>
                    <a:ext uri="{FF2B5EF4-FFF2-40B4-BE49-F238E27FC236}">
                      <a16:creationId xmlns:a16="http://schemas.microsoft.com/office/drawing/2014/main" id="{9333D134-5EBE-22B9-E2E6-56A171C88E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53" y="2189"/>
                  <a:ext cx="0" cy="37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8" name="Rectangle 59">
                  <a:extLst>
                    <a:ext uri="{FF2B5EF4-FFF2-40B4-BE49-F238E27FC236}">
                      <a16:creationId xmlns:a16="http://schemas.microsoft.com/office/drawing/2014/main" id="{8FD44672-AF3A-39CC-34E9-048CA8A76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5" y="2446"/>
                  <a:ext cx="176" cy="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600" b="1" dirty="0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P</a:t>
                  </a:r>
                  <a:endParaRPr lang="en-US" altLang="zh-CN" b="1" dirty="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9" name="Rectangle 60">
                  <a:extLst>
                    <a:ext uri="{FF2B5EF4-FFF2-40B4-BE49-F238E27FC236}">
                      <a16:creationId xmlns:a16="http://schemas.microsoft.com/office/drawing/2014/main" id="{458D0528-E76F-087F-1E8C-DA6B9FB7D8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2" y="1486"/>
                  <a:ext cx="553" cy="1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1400" b="1" baseline="-25000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1</a:t>
                  </a:r>
                  <a:r>
                    <a:rPr lang="en-US" altLang="zh-CN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+(n</a:t>
                  </a:r>
                  <a:r>
                    <a:rPr lang="zh-CN" altLang="en-US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－</a:t>
                  </a:r>
                  <a:r>
                    <a:rPr lang="en-US" altLang="zh-CN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1)G</a:t>
                  </a:r>
                </a:p>
              </p:txBody>
            </p:sp>
            <p:sp>
              <p:nvSpPr>
                <p:cNvPr id="23590" name="Rectangle 61">
                  <a:extLst>
                    <a:ext uri="{FF2B5EF4-FFF2-40B4-BE49-F238E27FC236}">
                      <a16:creationId xmlns:a16="http://schemas.microsoft.com/office/drawing/2014/main" id="{6EEADD2A-2E6A-BBF2-D26C-C6174BB08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" y="1803"/>
                  <a:ext cx="187" cy="1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400" b="1" dirty="0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1400" b="1" baseline="-25000" dirty="0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1</a:t>
                  </a:r>
                  <a:endParaRPr lang="en-US" altLang="zh-CN" sz="1400" b="1" dirty="0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1" name="Rectangle 62">
                  <a:extLst>
                    <a:ext uri="{FF2B5EF4-FFF2-40B4-BE49-F238E27FC236}">
                      <a16:creationId xmlns:a16="http://schemas.microsoft.com/office/drawing/2014/main" id="{98C7A106-BD9D-AB9F-E2EF-0C2A723F8C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0" y="1712"/>
                  <a:ext cx="371" cy="1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400" b="1" dirty="0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   A</a:t>
                  </a:r>
                  <a:r>
                    <a:rPr lang="en-US" altLang="zh-CN" sz="1400" b="1" baseline="-25000" dirty="0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1</a:t>
                  </a:r>
                  <a:r>
                    <a:rPr lang="en-US" altLang="zh-CN" sz="1400" b="1" dirty="0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+G</a:t>
                  </a:r>
                </a:p>
              </p:txBody>
            </p:sp>
            <p:sp>
              <p:nvSpPr>
                <p:cNvPr id="23592" name="Line 63">
                  <a:extLst>
                    <a:ext uri="{FF2B5EF4-FFF2-40B4-BE49-F238E27FC236}">
                      <a16:creationId xmlns:a16="http://schemas.microsoft.com/office/drawing/2014/main" id="{F49340CA-6CE1-9785-606F-A654BF9917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19" y="2024"/>
                  <a:ext cx="281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3" name="Line 64">
                  <a:extLst>
                    <a:ext uri="{FF2B5EF4-FFF2-40B4-BE49-F238E27FC236}">
                      <a16:creationId xmlns:a16="http://schemas.microsoft.com/office/drawing/2014/main" id="{BCC93B5A-7F6E-03F9-14F5-B0C21B671C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4" y="2069"/>
                  <a:ext cx="45" cy="13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4" name="Line 65">
                  <a:extLst>
                    <a:ext uri="{FF2B5EF4-FFF2-40B4-BE49-F238E27FC236}">
                      <a16:creationId xmlns:a16="http://schemas.microsoft.com/office/drawing/2014/main" id="{AD594802-83D1-884B-6AE6-D76A2BB6A7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79" y="2069"/>
                  <a:ext cx="0" cy="27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5" name="Line 66">
                  <a:extLst>
                    <a:ext uri="{FF2B5EF4-FFF2-40B4-BE49-F238E27FC236}">
                      <a16:creationId xmlns:a16="http://schemas.microsoft.com/office/drawing/2014/main" id="{31BE6FDA-465D-25E7-0090-BC54CA1109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79" y="2205"/>
                  <a:ext cx="45" cy="13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6" name="Line 67">
                  <a:extLst>
                    <a:ext uri="{FF2B5EF4-FFF2-40B4-BE49-F238E27FC236}">
                      <a16:creationId xmlns:a16="http://schemas.microsoft.com/office/drawing/2014/main" id="{4DDEF34F-723C-A885-2737-631E8A4CEB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24" y="2205"/>
                  <a:ext cx="908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3564" name="Text Box 68">
              <a:extLst>
                <a:ext uri="{FF2B5EF4-FFF2-40B4-BE49-F238E27FC236}">
                  <a16:creationId xmlns:a16="http://schemas.microsoft.com/office/drawing/2014/main" id="{771480E1-E1F1-520C-6C77-331C2913D8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1706"/>
              <a:ext cx="2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3565" name="Text Box 69">
              <a:extLst>
                <a:ext uri="{FF2B5EF4-FFF2-40B4-BE49-F238E27FC236}">
                  <a16:creationId xmlns:a16="http://schemas.microsoft.com/office/drawing/2014/main" id="{AEE63BD8-A1D3-250C-1F72-F20A74433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1696"/>
              <a:ext cx="25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2G</a:t>
              </a:r>
            </a:p>
          </p:txBody>
        </p:sp>
        <p:sp>
          <p:nvSpPr>
            <p:cNvPr id="23566" name="Text Box 70">
              <a:extLst>
                <a:ext uri="{FF2B5EF4-FFF2-40B4-BE49-F238E27FC236}">
                  <a16:creationId xmlns:a16="http://schemas.microsoft.com/office/drawing/2014/main" id="{2675EDCD-39E8-239A-9BC9-F6757A1B3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1660"/>
              <a:ext cx="5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（</a:t>
              </a: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n-2</a:t>
              </a:r>
              <a:r>
                <a:rPr lang="zh-CN" altLang="en-US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）</a:t>
              </a: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3567" name="Text Box 71">
              <a:extLst>
                <a:ext uri="{FF2B5EF4-FFF2-40B4-BE49-F238E27FC236}">
                  <a16:creationId xmlns:a16="http://schemas.microsoft.com/office/drawing/2014/main" id="{46472BA9-2358-F35C-C8F6-8D4C55E9B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1661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(n-1)G</a:t>
              </a:r>
            </a:p>
          </p:txBody>
        </p:sp>
        <p:sp>
          <p:nvSpPr>
            <p:cNvPr id="23568" name="Line 72">
              <a:extLst>
                <a:ext uri="{FF2B5EF4-FFF2-40B4-BE49-F238E27FC236}">
                  <a16:creationId xmlns:a16="http://schemas.microsoft.com/office/drawing/2014/main" id="{0F335578-4F26-8D25-4495-D907DC7B6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1842"/>
              <a:ext cx="136" cy="4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9" name="Line 73">
              <a:extLst>
                <a:ext uri="{FF2B5EF4-FFF2-40B4-BE49-F238E27FC236}">
                  <a16:creationId xmlns:a16="http://schemas.microsoft.com/office/drawing/2014/main" id="{16002E7C-40BC-565A-5500-F8CD6DA8E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797"/>
              <a:ext cx="136" cy="4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0" name="Line 74">
              <a:extLst>
                <a:ext uri="{FF2B5EF4-FFF2-40B4-BE49-F238E27FC236}">
                  <a16:creationId xmlns:a16="http://schemas.microsoft.com/office/drawing/2014/main" id="{FC4ACCC0-9ED1-2A2C-36AD-5FD0817AC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1752"/>
              <a:ext cx="227" cy="9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1" name="Line 75">
              <a:extLst>
                <a:ext uri="{FF2B5EF4-FFF2-40B4-BE49-F238E27FC236}">
                  <a16:creationId xmlns:a16="http://schemas.microsoft.com/office/drawing/2014/main" id="{F4F1287A-F6BF-9EC7-71A8-799EF2034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1661"/>
              <a:ext cx="454" cy="2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2" name="Line 76">
              <a:extLst>
                <a:ext uri="{FF2B5EF4-FFF2-40B4-BE49-F238E27FC236}">
                  <a16:creationId xmlns:a16="http://schemas.microsoft.com/office/drawing/2014/main" id="{58BF0A55-E67F-FE12-FC5C-5597E1D948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1616"/>
              <a:ext cx="544" cy="27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3" name="Line 77">
              <a:extLst>
                <a:ext uri="{FF2B5EF4-FFF2-40B4-BE49-F238E27FC236}">
                  <a16:creationId xmlns:a16="http://schemas.microsoft.com/office/drawing/2014/main" id="{7D3ED0FA-A2FE-49F4-3034-E37C8B9C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0" y="1570"/>
              <a:ext cx="363" cy="18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4" name="Line 78">
              <a:extLst>
                <a:ext uri="{FF2B5EF4-FFF2-40B4-BE49-F238E27FC236}">
                  <a16:creationId xmlns:a16="http://schemas.microsoft.com/office/drawing/2014/main" id="{FE0361EF-0EC9-49D2-78B2-82FBB2C19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525"/>
              <a:ext cx="182" cy="9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5" name="Line 79">
              <a:extLst>
                <a:ext uri="{FF2B5EF4-FFF2-40B4-BE49-F238E27FC236}">
                  <a16:creationId xmlns:a16="http://schemas.microsoft.com/office/drawing/2014/main" id="{51210CC6-1FEA-BA07-687B-5BA26535E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1525"/>
              <a:ext cx="181" cy="9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6" name="Line 80">
              <a:extLst>
                <a:ext uri="{FF2B5EF4-FFF2-40B4-BE49-F238E27FC236}">
                  <a16:creationId xmlns:a16="http://schemas.microsoft.com/office/drawing/2014/main" id="{CA055A0C-91F0-0066-7049-D3B327C40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1480"/>
              <a:ext cx="182" cy="9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7" name="Line 81">
              <a:extLst>
                <a:ext uri="{FF2B5EF4-FFF2-40B4-BE49-F238E27FC236}">
                  <a16:creationId xmlns:a16="http://schemas.microsoft.com/office/drawing/2014/main" id="{80A76B69-DFE9-7F76-57D7-357DAACD2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1706"/>
              <a:ext cx="91" cy="4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561" name="Rectangle 85">
            <a:extLst>
              <a:ext uri="{FF2B5EF4-FFF2-40B4-BE49-F238E27FC236}">
                <a16:creationId xmlns:a16="http://schemas.microsoft.com/office/drawing/2014/main" id="{9A9ECFFF-14F7-2275-3425-962D828492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3" name="Rectangle 59">
            <a:extLst>
              <a:ext uri="{FF2B5EF4-FFF2-40B4-BE49-F238E27FC236}">
                <a16:creationId xmlns:a16="http://schemas.microsoft.com/office/drawing/2014/main" id="{A31F57C2-4C73-C3BA-1852-D0B48FCB6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3449" y="3338990"/>
            <a:ext cx="9057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600" b="1" dirty="0">
                <a:solidFill>
                  <a:srgbClr val="000000"/>
                </a:solidFill>
                <a:ea typeface="宋体" panose="02010600030101010101" pitchFamily="2" charset="-122"/>
              </a:rPr>
              <a:t>F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049266-5314-518F-6FD9-00C80195DBB5}"/>
                  </a:ext>
                </a:extLst>
              </p:cNvPr>
              <p:cNvSpPr txBox="1"/>
              <p:nvPr/>
            </p:nvSpPr>
            <p:spPr>
              <a:xfrm>
                <a:off x="2767013" y="4104075"/>
                <a:ext cx="7700963" cy="2805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思考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  <a:sym typeface="Wingdings" pitchFamily="2" charset="2"/>
                  </a:rPr>
                  <a:t>：</a:t>
                </a:r>
                <a:endParaRPr kumimoji="1" lang="en-US" altLang="zh-CN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  <a:sym typeface="Wingdings" pitchFamily="2" charset="2"/>
                </a:endParaRP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  <a:sym typeface="Wingdings" pitchFamily="2" charset="2"/>
                  </a:rPr>
                  <a:t>(1) 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已知</a:t>
                </a:r>
                <a14:m>
                  <m:oMath xmlns:m="http://schemas.openxmlformats.org/officeDocument/2006/math"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zh-CN" altLang="en-US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为期内利率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为计算的期数。已知</m:t>
                    </m:r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根据以上现金流量图，试</m:t>
                    </m:r>
                  </m:oMath>
                </a14:m>
                <a:r>
                  <a:rPr kumimoji="1" lang="zh-CN" altLang="en-US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计算    。</a:t>
                </a:r>
                <a:endParaRPr kumimoji="1" lang="en-US" altLang="zh-CN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  <a:sym typeface="Wingdings" pitchFamily="2" charset="2"/>
                  </a:rPr>
                  <a:t>(2) 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已知</a:t>
                </a:r>
                <a14:m>
                  <m:oMath xmlns:m="http://schemas.openxmlformats.org/officeDocument/2006/math"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zh-CN" altLang="en-US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为期内利率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为计算的期数。已知</m:t>
                    </m:r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kumimoji="1"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根据以上现金流量图，试</m:t>
                    </m:r>
                  </m:oMath>
                </a14:m>
                <a:r>
                  <a:rPr kumimoji="1" lang="zh-CN" altLang="en-US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计算    。</a:t>
                </a:r>
                <a:endParaRPr kumimoji="1" lang="en-US" altLang="zh-CN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(3) ……</a:t>
                </a:r>
                <a:endParaRPr kumimoji="1" lang="zh-CN" altLang="en-US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049266-5314-518F-6FD9-00C80195D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013" y="4104075"/>
                <a:ext cx="7700963" cy="2805896"/>
              </a:xfrm>
              <a:prstGeom prst="rect">
                <a:avLst/>
              </a:prstGeom>
              <a:blipFill>
                <a:blip r:embed="rId2"/>
                <a:stretch>
                  <a:fillRect l="-658" t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1">
            <a:extLst>
              <a:ext uri="{FF2B5EF4-FFF2-40B4-BE49-F238E27FC236}">
                <a16:creationId xmlns:a16="http://schemas.microsoft.com/office/drawing/2014/main" id="{99AE5A01-E6EA-689A-B11C-1C910CBDB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1146" y="4464116"/>
            <a:ext cx="5585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400" b="1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1400" b="1" baseline="-25000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endParaRPr lang="en-US" altLang="zh-CN" sz="14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Text Box 68">
            <a:extLst>
              <a:ext uri="{FF2B5EF4-FFF2-40B4-BE49-F238E27FC236}">
                <a16:creationId xmlns:a16="http://schemas.microsoft.com/office/drawing/2014/main" id="{DD818A77-B45F-524C-854A-BDA8796B2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1206" y="4464115"/>
            <a:ext cx="322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400" b="1" dirty="0">
                <a:solidFill>
                  <a:srgbClr val="000000"/>
                </a:solidFill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9" name="Rectangle 59">
            <a:extLst>
              <a:ext uri="{FF2B5EF4-FFF2-40B4-BE49-F238E27FC236}">
                <a16:creationId xmlns:a16="http://schemas.microsoft.com/office/drawing/2014/main" id="{E193A11E-F0C2-C8E1-2346-35D0F8A46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3818" y="4869160"/>
            <a:ext cx="9057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600" b="1" dirty="0">
                <a:solidFill>
                  <a:srgbClr val="000000"/>
                </a:solidFill>
                <a:ea typeface="宋体" panose="02010600030101010101" pitchFamily="2" charset="-122"/>
              </a:rPr>
              <a:t>F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0" name="Rectangle 59">
            <a:extLst>
              <a:ext uri="{FF2B5EF4-FFF2-40B4-BE49-F238E27FC236}">
                <a16:creationId xmlns:a16="http://schemas.microsoft.com/office/drawing/2014/main" id="{05985266-9F49-D2CD-B040-9E9D4FE9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857" y="5724255"/>
            <a:ext cx="351141" cy="33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600" b="1" dirty="0">
                <a:solidFill>
                  <a:srgbClr val="000000"/>
                </a:solidFill>
                <a:ea typeface="宋体" panose="02010600030101010101" pitchFamily="2" charset="-122"/>
              </a:rPr>
              <a:t>P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B896996-D21D-7B36-926F-D3B917CF6825}"/>
                  </a:ext>
                </a:extLst>
              </p:cNvPr>
              <p:cNvSpPr txBox="1"/>
              <p:nvPr/>
            </p:nvSpPr>
            <p:spPr>
              <a:xfrm>
                <a:off x="4613139" y="3609020"/>
                <a:ext cx="29657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9FCAD3">
                            <a:lumMod val="50000"/>
                          </a:srgbClr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:</a:t>
                </a:r>
                <a:r>
                  <a:rPr kumimoji="1" lang="zh-CN" altLang="en-US" b="1" dirty="0">
                    <a:solidFill>
                      <a:srgbClr val="9FCAD3">
                        <a:lumMod val="50000"/>
                      </a:srgbClr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每一个小时间段内的利率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B896996-D21D-7B36-926F-D3B917C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39" y="3609020"/>
                <a:ext cx="2965723" cy="369332"/>
              </a:xfrm>
              <a:prstGeom prst="rect">
                <a:avLst/>
              </a:prstGeom>
              <a:blipFill>
                <a:blip r:embed="rId3"/>
                <a:stretch>
                  <a:fillRect t="-13333" r="-42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61">
            <a:extLst>
              <a:ext uri="{FF2B5EF4-FFF2-40B4-BE49-F238E27FC236}">
                <a16:creationId xmlns:a16="http://schemas.microsoft.com/office/drawing/2014/main" id="{0AF80444-98B9-7C48-D5CB-6275D191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8686" y="5339787"/>
            <a:ext cx="5585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400" b="1" dirty="0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1400" b="1" baseline="-25000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endParaRPr lang="en-US" altLang="zh-CN" sz="14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3" name="Text Box 68">
            <a:extLst>
              <a:ext uri="{FF2B5EF4-FFF2-40B4-BE49-F238E27FC236}">
                <a16:creationId xmlns:a16="http://schemas.microsoft.com/office/drawing/2014/main" id="{0FC4EBB5-E61E-627F-86AA-196137E4A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5458" y="5328161"/>
            <a:ext cx="322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400" b="1" dirty="0">
                <a:solidFill>
                  <a:srgbClr val="000000"/>
                </a:solidFill>
                <a:ea typeface="宋体" panose="02010600030101010101" pitchFamily="2" charset="-12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928949953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>
            <a:extLst>
              <a:ext uri="{FF2B5EF4-FFF2-40B4-BE49-F238E27FC236}">
                <a16:creationId xmlns:a16="http://schemas.microsoft.com/office/drawing/2014/main" id="{9FFBAD5A-8C2E-808B-BD6F-6598F694EDA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A0868CD5-1308-B241-A1F8-01D55E5B4BEE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27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3CC334A-1E48-4C48-5C9A-28797A9998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3.</a:t>
            </a:r>
            <a:r>
              <a:rPr lang="zh-CN" altLang="en-US" dirty="0"/>
              <a:t>等差系列现金流量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4EF21DF8-0C60-7340-4C6E-C46F493BE403}"/>
              </a:ext>
            </a:extLst>
          </p:cNvPr>
          <p:cNvGrpSpPr>
            <a:grpSpLocks/>
          </p:cNvGrpSpPr>
          <p:nvPr/>
        </p:nvGrpSpPr>
        <p:grpSpPr bwMode="auto">
          <a:xfrm>
            <a:off x="1451769" y="3973249"/>
            <a:ext cx="9144000" cy="1708150"/>
            <a:chOff x="0" y="2523"/>
            <a:chExt cx="5760" cy="1076"/>
          </a:xfrm>
        </p:grpSpPr>
        <p:sp>
          <p:nvSpPr>
            <p:cNvPr id="23597" name="Rectangle 6">
              <a:extLst>
                <a:ext uri="{FF2B5EF4-FFF2-40B4-BE49-F238E27FC236}">
                  <a16:creationId xmlns:a16="http://schemas.microsoft.com/office/drawing/2014/main" id="{531EADCA-28E8-B958-E6BF-91A3E346F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071"/>
              <a:ext cx="5760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E8EDFC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98" name="Text Box 7">
              <a:extLst>
                <a:ext uri="{FF2B5EF4-FFF2-40B4-BE49-F238E27FC236}">
                  <a16:creationId xmlns:a16="http://schemas.microsoft.com/office/drawing/2014/main" id="{FFEDF6F9-DBF7-5FF8-7F05-0DC027819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" y="3022"/>
              <a:ext cx="203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400" b="1">
                  <a:solidFill>
                    <a:srgbClr val="00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grpSp>
          <p:nvGrpSpPr>
            <p:cNvPr id="23599" name="Group 8">
              <a:extLst>
                <a:ext uri="{FF2B5EF4-FFF2-40B4-BE49-F238E27FC236}">
                  <a16:creationId xmlns:a16="http://schemas.microsoft.com/office/drawing/2014/main" id="{3972526E-343A-9242-FC48-F783086BF5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2749"/>
              <a:ext cx="2268" cy="838"/>
              <a:chOff x="612" y="2749"/>
              <a:chExt cx="2045" cy="838"/>
            </a:xfrm>
          </p:grpSpPr>
          <p:sp>
            <p:nvSpPr>
              <p:cNvPr id="23620" name="Rectangle 9">
                <a:extLst>
                  <a:ext uri="{FF2B5EF4-FFF2-40B4-BE49-F238E27FC236}">
                    <a16:creationId xmlns:a16="http://schemas.microsoft.com/office/drawing/2014/main" id="{8CB0A524-05F8-1A3E-2C31-A46986113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" y="3375"/>
                <a:ext cx="46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P</a:t>
                </a:r>
                <a:r>
                  <a:rPr lang="en-US" altLang="zh-CN" sz="1600" b="1" baseline="-25000">
                    <a:solidFill>
                      <a:srgbClr val="000000"/>
                    </a:solidFill>
                    <a:ea typeface="宋体" panose="02010600030101010101" pitchFamily="2" charset="-122"/>
                  </a:rPr>
                  <a:t>A</a:t>
                </a:r>
              </a:p>
            </p:txBody>
          </p:sp>
          <p:grpSp>
            <p:nvGrpSpPr>
              <p:cNvPr id="23621" name="Group 10">
                <a:extLst>
                  <a:ext uri="{FF2B5EF4-FFF2-40B4-BE49-F238E27FC236}">
                    <a16:creationId xmlns:a16="http://schemas.microsoft.com/office/drawing/2014/main" id="{008BAC66-725D-87EF-9B6A-08D7904862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2" y="2749"/>
                <a:ext cx="2045" cy="782"/>
                <a:chOff x="1160" y="2749"/>
                <a:chExt cx="1497" cy="782"/>
              </a:xfrm>
            </p:grpSpPr>
            <p:sp>
              <p:nvSpPr>
                <p:cNvPr id="23622" name="Text Box 11">
                  <a:extLst>
                    <a:ext uri="{FF2B5EF4-FFF2-40B4-BE49-F238E27FC236}">
                      <a16:creationId xmlns:a16="http://schemas.microsoft.com/office/drawing/2014/main" id="{C3780C90-4F05-37A8-7B40-13F07A943D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73" y="3147"/>
                  <a:ext cx="1484" cy="1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fontAlgn="base">
                    <a:lnSpc>
                      <a:spcPct val="128000"/>
                    </a:lnSpc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0         1          2           3                      n-1        n</a:t>
                  </a:r>
                </a:p>
              </p:txBody>
            </p:sp>
            <p:sp>
              <p:nvSpPr>
                <p:cNvPr id="23623" name="Freeform 12">
                  <a:extLst>
                    <a:ext uri="{FF2B5EF4-FFF2-40B4-BE49-F238E27FC236}">
                      <a16:creationId xmlns:a16="http://schemas.microsoft.com/office/drawing/2014/main" id="{CDE135CD-5F47-A7B6-AC3F-295EBC6EA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160" y="3105"/>
                  <a:ext cx="813" cy="44"/>
                </a:xfrm>
                <a:custGeom>
                  <a:avLst/>
                  <a:gdLst>
                    <a:gd name="T0" fmla="*/ 0 w 2160"/>
                    <a:gd name="T1" fmla="*/ 0 h 1"/>
                    <a:gd name="T2" fmla="*/ 6 w 2160"/>
                    <a:gd name="T3" fmla="*/ 0 h 1"/>
                    <a:gd name="T4" fmla="*/ 0 60000 65536"/>
                    <a:gd name="T5" fmla="*/ 0 60000 65536"/>
                    <a:gd name="T6" fmla="*/ 0 w 2160"/>
                    <a:gd name="T7" fmla="*/ 0 h 1"/>
                    <a:gd name="T8" fmla="*/ 2160 w 2160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60" h="1">
                      <a:moveTo>
                        <a:pt x="0" y="0"/>
                      </a:moveTo>
                      <a:lnTo>
                        <a:pt x="216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24" name="Line 13">
                  <a:extLst>
                    <a:ext uri="{FF2B5EF4-FFF2-40B4-BE49-F238E27FC236}">
                      <a16:creationId xmlns:a16="http://schemas.microsoft.com/office/drawing/2014/main" id="{E610A962-92AC-5EFC-0C33-A689E8592F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93" y="2955"/>
                  <a:ext cx="0" cy="19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25" name="Line 14">
                  <a:extLst>
                    <a:ext uri="{FF2B5EF4-FFF2-40B4-BE49-F238E27FC236}">
                      <a16:creationId xmlns:a16="http://schemas.microsoft.com/office/drawing/2014/main" id="{9E3E1E50-4996-74E4-6DD3-E038BBCAC6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26" y="2955"/>
                  <a:ext cx="0" cy="19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26" name="Line 15">
                  <a:extLst>
                    <a:ext uri="{FF2B5EF4-FFF2-40B4-BE49-F238E27FC236}">
                      <a16:creationId xmlns:a16="http://schemas.microsoft.com/office/drawing/2014/main" id="{32EA1747-DDFB-48E8-74F9-E60EBC578C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60" y="2955"/>
                  <a:ext cx="0" cy="19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27" name="Line 16">
                  <a:extLst>
                    <a:ext uri="{FF2B5EF4-FFF2-40B4-BE49-F238E27FC236}">
                      <a16:creationId xmlns:a16="http://schemas.microsoft.com/office/drawing/2014/main" id="{807BC36E-B195-3C43-EECF-019E9E9BFE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26" y="2955"/>
                  <a:ext cx="0" cy="19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28" name="Line 17">
                  <a:extLst>
                    <a:ext uri="{FF2B5EF4-FFF2-40B4-BE49-F238E27FC236}">
                      <a16:creationId xmlns:a16="http://schemas.microsoft.com/office/drawing/2014/main" id="{D5437EF4-A339-EF54-2CB0-A063F1DFEF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59" y="2955"/>
                  <a:ext cx="0" cy="19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29" name="Line 18">
                  <a:extLst>
                    <a:ext uri="{FF2B5EF4-FFF2-40B4-BE49-F238E27FC236}">
                      <a16:creationId xmlns:a16="http://schemas.microsoft.com/office/drawing/2014/main" id="{47AFEAC3-0489-96D3-1C67-425D72F456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93" y="2955"/>
                  <a:ext cx="1166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30" name="Freeform 19">
                  <a:extLst>
                    <a:ext uri="{FF2B5EF4-FFF2-40B4-BE49-F238E27FC236}">
                      <a16:creationId xmlns:a16="http://schemas.microsoft.com/office/drawing/2014/main" id="{DE809DE0-73B9-9ABB-9F35-A725FAF21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" y="3149"/>
                  <a:ext cx="1" cy="382"/>
                </a:xfrm>
                <a:custGeom>
                  <a:avLst/>
                  <a:gdLst>
                    <a:gd name="T0" fmla="*/ 0 w 1"/>
                    <a:gd name="T1" fmla="*/ 0 h 612"/>
                    <a:gd name="T2" fmla="*/ 0 w 1"/>
                    <a:gd name="T3" fmla="*/ 36 h 612"/>
                    <a:gd name="T4" fmla="*/ 0 60000 65536"/>
                    <a:gd name="T5" fmla="*/ 0 60000 65536"/>
                    <a:gd name="T6" fmla="*/ 0 w 1"/>
                    <a:gd name="T7" fmla="*/ 0 h 612"/>
                    <a:gd name="T8" fmla="*/ 1 w 1"/>
                    <a:gd name="T9" fmla="*/ 612 h 61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612">
                      <a:moveTo>
                        <a:pt x="0" y="0"/>
                      </a:moveTo>
                      <a:lnTo>
                        <a:pt x="0" y="612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31" name="Rectangle 20">
                  <a:extLst>
                    <a:ext uri="{FF2B5EF4-FFF2-40B4-BE49-F238E27FC236}">
                      <a16:creationId xmlns:a16="http://schemas.microsoft.com/office/drawing/2014/main" id="{BF17A8C8-9E42-FC98-56CD-6C82A26BD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2" y="2749"/>
                  <a:ext cx="219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1400" b="1" baseline="-25000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1     </a:t>
                  </a:r>
                  <a:endParaRPr lang="en-US" altLang="zh-CN" sz="1400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32" name="Line 21">
                  <a:extLst>
                    <a:ext uri="{FF2B5EF4-FFF2-40B4-BE49-F238E27FC236}">
                      <a16:creationId xmlns:a16="http://schemas.microsoft.com/office/drawing/2014/main" id="{51961DEB-BF6E-1DD3-A7AE-E286B185B4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73" y="3067"/>
                  <a:ext cx="45" cy="9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33" name="Line 22">
                  <a:extLst>
                    <a:ext uri="{FF2B5EF4-FFF2-40B4-BE49-F238E27FC236}">
                      <a16:creationId xmlns:a16="http://schemas.microsoft.com/office/drawing/2014/main" id="{36FE9538-9EB9-E8E8-EC43-5436010503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8" y="3067"/>
                  <a:ext cx="0" cy="18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34" name="Line 23">
                  <a:extLst>
                    <a:ext uri="{FF2B5EF4-FFF2-40B4-BE49-F238E27FC236}">
                      <a16:creationId xmlns:a16="http://schemas.microsoft.com/office/drawing/2014/main" id="{E5318587-43B9-D4BF-9569-6291B1CE5D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18" y="3158"/>
                  <a:ext cx="46" cy="9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35" name="Line 24">
                  <a:extLst>
                    <a:ext uri="{FF2B5EF4-FFF2-40B4-BE49-F238E27FC236}">
                      <a16:creationId xmlns:a16="http://schemas.microsoft.com/office/drawing/2014/main" id="{1F8EEF29-4E31-403C-1FFB-5B07ABBD71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4" y="3151"/>
                  <a:ext cx="49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3600" name="Group 25">
              <a:extLst>
                <a:ext uri="{FF2B5EF4-FFF2-40B4-BE49-F238E27FC236}">
                  <a16:creationId xmlns:a16="http://schemas.microsoft.com/office/drawing/2014/main" id="{393F68A8-7980-7FCD-32EF-08940D248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8" y="2523"/>
              <a:ext cx="2562" cy="1014"/>
              <a:chOff x="3379" y="2568"/>
              <a:chExt cx="1966" cy="1014"/>
            </a:xfrm>
          </p:grpSpPr>
          <p:sp>
            <p:nvSpPr>
              <p:cNvPr id="23602" name="Freeform 26">
                <a:extLst>
                  <a:ext uri="{FF2B5EF4-FFF2-40B4-BE49-F238E27FC236}">
                    <a16:creationId xmlns:a16="http://schemas.microsoft.com/office/drawing/2014/main" id="{7C03D3F8-5BE1-E36F-11EA-3791E44AD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" y="3113"/>
                <a:ext cx="49" cy="77"/>
              </a:xfrm>
              <a:custGeom>
                <a:avLst/>
                <a:gdLst>
                  <a:gd name="T0" fmla="*/ 0 w 1"/>
                  <a:gd name="T1" fmla="*/ 1 h 168"/>
                  <a:gd name="T2" fmla="*/ 0 w 1"/>
                  <a:gd name="T3" fmla="*/ 0 h 168"/>
                  <a:gd name="T4" fmla="*/ 0 60000 65536"/>
                  <a:gd name="T5" fmla="*/ 0 60000 65536"/>
                  <a:gd name="T6" fmla="*/ 0 w 1"/>
                  <a:gd name="T7" fmla="*/ 0 h 168"/>
                  <a:gd name="T8" fmla="*/ 1 w 1"/>
                  <a:gd name="T9" fmla="*/ 168 h 16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68">
                    <a:moveTo>
                      <a:pt x="0" y="16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3" name="Freeform 27">
                <a:extLst>
                  <a:ext uri="{FF2B5EF4-FFF2-40B4-BE49-F238E27FC236}">
                    <a16:creationId xmlns:a16="http://schemas.microsoft.com/office/drawing/2014/main" id="{DCA9E072-0AEB-859D-515A-E56F23888C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04" y="2886"/>
                <a:ext cx="104" cy="315"/>
              </a:xfrm>
              <a:custGeom>
                <a:avLst/>
                <a:gdLst>
                  <a:gd name="T0" fmla="*/ 0 w 1"/>
                  <a:gd name="T1" fmla="*/ 86 h 408"/>
                  <a:gd name="T2" fmla="*/ 0 w 1"/>
                  <a:gd name="T3" fmla="*/ 0 h 408"/>
                  <a:gd name="T4" fmla="*/ 0 60000 65536"/>
                  <a:gd name="T5" fmla="*/ 0 60000 65536"/>
                  <a:gd name="T6" fmla="*/ 0 w 1"/>
                  <a:gd name="T7" fmla="*/ 0 h 408"/>
                  <a:gd name="T8" fmla="*/ 1 w 1"/>
                  <a:gd name="T9" fmla="*/ 408 h 40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08">
                    <a:moveTo>
                      <a:pt x="0" y="40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4" name="Freeform 28">
                <a:extLst>
                  <a:ext uri="{FF2B5EF4-FFF2-40B4-BE49-F238E27FC236}">
                    <a16:creationId xmlns:a16="http://schemas.microsoft.com/office/drawing/2014/main" id="{D854778D-BFB2-2A16-428F-9DDA97F4E7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21" y="2817"/>
                <a:ext cx="46" cy="392"/>
              </a:xfrm>
              <a:custGeom>
                <a:avLst/>
                <a:gdLst>
                  <a:gd name="T0" fmla="*/ 0 w 1"/>
                  <a:gd name="T1" fmla="*/ 102 h 513"/>
                  <a:gd name="T2" fmla="*/ 0 w 1"/>
                  <a:gd name="T3" fmla="*/ 0 h 513"/>
                  <a:gd name="T4" fmla="*/ 0 60000 65536"/>
                  <a:gd name="T5" fmla="*/ 0 60000 65536"/>
                  <a:gd name="T6" fmla="*/ 0 w 1"/>
                  <a:gd name="T7" fmla="*/ 0 h 513"/>
                  <a:gd name="T8" fmla="*/ 1 w 1"/>
                  <a:gd name="T9" fmla="*/ 513 h 51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13">
                    <a:moveTo>
                      <a:pt x="0" y="513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5" name="Line 29">
                <a:extLst>
                  <a:ext uri="{FF2B5EF4-FFF2-40B4-BE49-F238E27FC236}">
                    <a16:creationId xmlns:a16="http://schemas.microsoft.com/office/drawing/2014/main" id="{508997BA-6C13-172E-7234-C9F728CB49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20000" flipV="1">
                <a:off x="3650" y="2794"/>
                <a:ext cx="1316" cy="41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6" name="Freeform 30">
                <a:extLst>
                  <a:ext uri="{FF2B5EF4-FFF2-40B4-BE49-F238E27FC236}">
                    <a16:creationId xmlns:a16="http://schemas.microsoft.com/office/drawing/2014/main" id="{60E48DC4-0766-4924-B808-56A366B14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3203"/>
                <a:ext cx="1" cy="315"/>
              </a:xfrm>
              <a:custGeom>
                <a:avLst/>
                <a:gdLst>
                  <a:gd name="T0" fmla="*/ 0 w 1"/>
                  <a:gd name="T1" fmla="*/ 0 h 537"/>
                  <a:gd name="T2" fmla="*/ 0 w 1"/>
                  <a:gd name="T3" fmla="*/ 22 h 537"/>
                  <a:gd name="T4" fmla="*/ 0 60000 65536"/>
                  <a:gd name="T5" fmla="*/ 0 60000 65536"/>
                  <a:gd name="T6" fmla="*/ 0 w 1"/>
                  <a:gd name="T7" fmla="*/ 0 h 537"/>
                  <a:gd name="T8" fmla="*/ 1 w 1"/>
                  <a:gd name="T9" fmla="*/ 537 h 53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37">
                    <a:moveTo>
                      <a:pt x="0" y="0"/>
                    </a:moveTo>
                    <a:lnTo>
                      <a:pt x="0" y="537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7" name="Text Box 31">
                <a:extLst>
                  <a:ext uri="{FF2B5EF4-FFF2-40B4-BE49-F238E27FC236}">
                    <a16:creationId xmlns:a16="http://schemas.microsoft.com/office/drawing/2014/main" id="{EAA8381C-A183-9337-842D-893942B441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5" y="2568"/>
                <a:ext cx="56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fontAlgn="base"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14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(n-1)G</a:t>
                </a:r>
              </a:p>
            </p:txBody>
          </p:sp>
          <p:sp>
            <p:nvSpPr>
              <p:cNvPr id="23608" name="Rectangle 32">
                <a:extLst>
                  <a:ext uri="{FF2B5EF4-FFF2-40B4-BE49-F238E27FC236}">
                    <a16:creationId xmlns:a16="http://schemas.microsoft.com/office/drawing/2014/main" id="{BBCC5FB3-020E-A3E2-1FE2-BEE97F013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2" y="3370"/>
                <a:ext cx="4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16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P</a:t>
                </a:r>
                <a:r>
                  <a:rPr lang="en-US" altLang="zh-CN" sz="1600" b="1" baseline="-25000">
                    <a:solidFill>
                      <a:srgbClr val="000000"/>
                    </a:solidFill>
                    <a:ea typeface="宋体" panose="02010600030101010101" pitchFamily="2" charset="-122"/>
                  </a:rPr>
                  <a:t>G</a:t>
                </a:r>
              </a:p>
            </p:txBody>
          </p:sp>
          <p:sp>
            <p:nvSpPr>
              <p:cNvPr id="23609" name="Text Box 33">
                <a:extLst>
                  <a:ext uri="{FF2B5EF4-FFF2-40B4-BE49-F238E27FC236}">
                    <a16:creationId xmlns:a16="http://schemas.microsoft.com/office/drawing/2014/main" id="{19F8E39A-9EA4-E1B0-8C11-3989F201C0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4" y="3203"/>
                <a:ext cx="1590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fontAlgn="base">
                  <a:lnSpc>
                    <a:spcPct val="128000"/>
                  </a:lnSpc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14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0        1        2         3                        n-1        n</a:t>
                </a:r>
              </a:p>
            </p:txBody>
          </p:sp>
          <p:sp>
            <p:nvSpPr>
              <p:cNvPr id="23610" name="Line 34">
                <a:extLst>
                  <a:ext uri="{FF2B5EF4-FFF2-40B4-BE49-F238E27FC236}">
                    <a16:creationId xmlns:a16="http://schemas.microsoft.com/office/drawing/2014/main" id="{A5D92035-4425-D113-096B-956DCAD009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05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11" name="Text Box 35">
                <a:extLst>
                  <a:ext uri="{FF2B5EF4-FFF2-40B4-BE49-F238E27FC236}">
                    <a16:creationId xmlns:a16="http://schemas.microsoft.com/office/drawing/2014/main" id="{09BBE9DB-33CE-93E4-33E2-5810B5CCAD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0" y="2840"/>
                <a:ext cx="1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1400" b="1">
                    <a:solidFill>
                      <a:srgbClr val="000000"/>
                    </a:solidFill>
                    <a:ea typeface="楷体_GB2312" pitchFamily="49" charset="-122"/>
                  </a:rPr>
                  <a:t>2G</a:t>
                </a:r>
              </a:p>
            </p:txBody>
          </p:sp>
          <p:sp>
            <p:nvSpPr>
              <p:cNvPr id="23612" name="Text Box 36">
                <a:extLst>
                  <a:ext uri="{FF2B5EF4-FFF2-40B4-BE49-F238E27FC236}">
                    <a16:creationId xmlns:a16="http://schemas.microsoft.com/office/drawing/2014/main" id="{CD5B780F-AEC0-9A60-4577-54A4E644D5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64" y="2931"/>
                <a:ext cx="15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1400" b="1">
                    <a:solidFill>
                      <a:srgbClr val="000000"/>
                    </a:solidFill>
                    <a:ea typeface="楷体_GB2312" pitchFamily="49" charset="-122"/>
                  </a:rPr>
                  <a:t>G</a:t>
                </a:r>
              </a:p>
            </p:txBody>
          </p:sp>
          <p:sp>
            <p:nvSpPr>
              <p:cNvPr id="23613" name="Text Box 37">
                <a:extLst>
                  <a:ext uri="{FF2B5EF4-FFF2-40B4-BE49-F238E27FC236}">
                    <a16:creationId xmlns:a16="http://schemas.microsoft.com/office/drawing/2014/main" id="{464A7B27-BDB9-5AFE-6A6D-C4E760131E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5" y="3022"/>
                <a:ext cx="13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1400" b="1">
                    <a:solidFill>
                      <a:srgbClr val="000000"/>
                    </a:solidFill>
                    <a:ea typeface="楷体_GB2312" pitchFamily="49" charset="-122"/>
                  </a:rPr>
                  <a:t>0</a:t>
                </a:r>
              </a:p>
            </p:txBody>
          </p:sp>
          <p:sp>
            <p:nvSpPr>
              <p:cNvPr id="23614" name="Line 38">
                <a:extLst>
                  <a:ext uri="{FF2B5EF4-FFF2-40B4-BE49-F238E27FC236}">
                    <a16:creationId xmlns:a16="http://schemas.microsoft.com/office/drawing/2014/main" id="{847812C1-CDD3-84EF-1FC4-E03E31D3C7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32" y="3203"/>
                <a:ext cx="45" cy="9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3615" name="Group 39">
                <a:extLst>
                  <a:ext uri="{FF2B5EF4-FFF2-40B4-BE49-F238E27FC236}">
                    <a16:creationId xmlns:a16="http://schemas.microsoft.com/office/drawing/2014/main" id="{1D3FAB84-A6F2-9B3E-79F3-7E71238A35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79" y="3113"/>
                <a:ext cx="1588" cy="181"/>
                <a:chOff x="3379" y="3113"/>
                <a:chExt cx="1588" cy="181"/>
              </a:xfrm>
            </p:grpSpPr>
            <p:sp>
              <p:nvSpPr>
                <p:cNvPr id="23616" name="Freeform 40">
                  <a:extLst>
                    <a:ext uri="{FF2B5EF4-FFF2-40B4-BE49-F238E27FC236}">
                      <a16:creationId xmlns:a16="http://schemas.microsoft.com/office/drawing/2014/main" id="{84BF73D1-4C98-8AEC-1F8A-B571C97E3C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379" y="3154"/>
                  <a:ext cx="907" cy="49"/>
                </a:xfrm>
                <a:custGeom>
                  <a:avLst/>
                  <a:gdLst>
                    <a:gd name="T0" fmla="*/ 0 w 2160"/>
                    <a:gd name="T1" fmla="*/ 0 h 1"/>
                    <a:gd name="T2" fmla="*/ 12 w 2160"/>
                    <a:gd name="T3" fmla="*/ 0 h 1"/>
                    <a:gd name="T4" fmla="*/ 0 60000 65536"/>
                    <a:gd name="T5" fmla="*/ 0 60000 65536"/>
                    <a:gd name="T6" fmla="*/ 0 w 2160"/>
                    <a:gd name="T7" fmla="*/ 0 h 1"/>
                    <a:gd name="T8" fmla="*/ 2160 w 2160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60" h="1">
                      <a:moveTo>
                        <a:pt x="0" y="0"/>
                      </a:moveTo>
                      <a:lnTo>
                        <a:pt x="216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17" name="Line 41">
                  <a:extLst>
                    <a:ext uri="{FF2B5EF4-FFF2-40B4-BE49-F238E27FC236}">
                      <a16:creationId xmlns:a16="http://schemas.microsoft.com/office/drawing/2014/main" id="{3A9FC017-6296-977D-5A65-375422A7A7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86" y="3113"/>
                  <a:ext cx="46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18" name="Line 42">
                  <a:extLst>
                    <a:ext uri="{FF2B5EF4-FFF2-40B4-BE49-F238E27FC236}">
                      <a16:creationId xmlns:a16="http://schemas.microsoft.com/office/drawing/2014/main" id="{A2B69292-7E49-EA98-9B7C-9D65BF2C78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2" y="3113"/>
                  <a:ext cx="0" cy="18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619" name="Line 43">
                  <a:extLst>
                    <a:ext uri="{FF2B5EF4-FFF2-40B4-BE49-F238E27FC236}">
                      <a16:creationId xmlns:a16="http://schemas.microsoft.com/office/drawing/2014/main" id="{583B9C99-E2CE-F8BC-0C50-C978949C7A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77" y="3203"/>
                  <a:ext cx="59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aphicFrame>
          <p:nvGraphicFramePr>
            <p:cNvPr id="23601" name="Object 44">
              <a:extLst>
                <a:ext uri="{FF2B5EF4-FFF2-40B4-BE49-F238E27FC236}">
                  <a16:creationId xmlns:a16="http://schemas.microsoft.com/office/drawing/2014/main" id="{F1E2FBB5-F6AE-66D4-AE83-C6342E08FE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8" y="3372"/>
            <a:ext cx="948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0777200" imgH="4978400" progId="Equation.3">
                    <p:embed/>
                  </p:oleObj>
                </mc:Choice>
                <mc:Fallback>
                  <p:oleObj name="公式" r:id="rId2" imgW="20777200" imgH="4978400" progId="Equation.3">
                    <p:embed/>
                    <p:pic>
                      <p:nvPicPr>
                        <p:cNvPr id="23601" name="Object 44">
                          <a:extLst>
                            <a:ext uri="{FF2B5EF4-FFF2-40B4-BE49-F238E27FC236}">
                              <a16:creationId xmlns:a16="http://schemas.microsoft.com/office/drawing/2014/main" id="{F1E2FBB5-F6AE-66D4-AE83-C6342E08FE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" y="3372"/>
                          <a:ext cx="948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893" name="AutoShape 45">
            <a:extLst>
              <a:ext uri="{FF2B5EF4-FFF2-40B4-BE49-F238E27FC236}">
                <a16:creationId xmlns:a16="http://schemas.microsoft.com/office/drawing/2014/main" id="{C67515F2-C800-3EBA-5E2E-3106A82E4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9" y="3568371"/>
            <a:ext cx="1081087" cy="314504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txBody>
          <a:bodyPr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7" name="Group 46">
            <a:extLst>
              <a:ext uri="{FF2B5EF4-FFF2-40B4-BE49-F238E27FC236}">
                <a16:creationId xmlns:a16="http://schemas.microsoft.com/office/drawing/2014/main" id="{289B96B4-7139-509A-74CB-E3F51BFDEE76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808821"/>
            <a:ext cx="9144000" cy="2105025"/>
            <a:chOff x="0" y="1298"/>
            <a:chExt cx="5760" cy="1326"/>
          </a:xfrm>
        </p:grpSpPr>
        <p:sp>
          <p:nvSpPr>
            <p:cNvPr id="78895" name="Rectangle 47">
              <a:extLst>
                <a:ext uri="{FF2B5EF4-FFF2-40B4-BE49-F238E27FC236}">
                  <a16:creationId xmlns:a16="http://schemas.microsoft.com/office/drawing/2014/main" id="{DB6AEE77-4ED2-5589-E13D-0115067EA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69"/>
              <a:ext cx="5760" cy="174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3563" name="Group 48">
              <a:extLst>
                <a:ext uri="{FF2B5EF4-FFF2-40B4-BE49-F238E27FC236}">
                  <a16:creationId xmlns:a16="http://schemas.microsoft.com/office/drawing/2014/main" id="{48A1B7A2-FFD9-1275-1F67-9F62BB37F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9" y="1298"/>
              <a:ext cx="4233" cy="1326"/>
              <a:chOff x="1519" y="1486"/>
              <a:chExt cx="3368" cy="1230"/>
            </a:xfrm>
          </p:grpSpPr>
          <p:sp>
            <p:nvSpPr>
              <p:cNvPr id="23578" name="Text Box 49">
                <a:extLst>
                  <a:ext uri="{FF2B5EF4-FFF2-40B4-BE49-F238E27FC236}">
                    <a16:creationId xmlns:a16="http://schemas.microsoft.com/office/drawing/2014/main" id="{068B5BFD-42CF-1668-7ACE-056F6026A5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5" y="2205"/>
                <a:ext cx="2857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fontAlgn="base">
                  <a:lnSpc>
                    <a:spcPct val="128000"/>
                  </a:lnSpc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14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0                  1                   2                 3                                       n-1                n</a:t>
                </a:r>
              </a:p>
            </p:txBody>
          </p:sp>
          <p:grpSp>
            <p:nvGrpSpPr>
              <p:cNvPr id="23579" name="Group 50">
                <a:extLst>
                  <a:ext uri="{FF2B5EF4-FFF2-40B4-BE49-F238E27FC236}">
                    <a16:creationId xmlns:a16="http://schemas.microsoft.com/office/drawing/2014/main" id="{2BC498E8-872F-E2D1-F0E7-316DFA2780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9" y="1486"/>
                <a:ext cx="3368" cy="1230"/>
                <a:chOff x="1519" y="1486"/>
                <a:chExt cx="3368" cy="1230"/>
              </a:xfrm>
            </p:grpSpPr>
            <p:sp>
              <p:nvSpPr>
                <p:cNvPr id="23580" name="Freeform 51">
                  <a:extLst>
                    <a:ext uri="{FF2B5EF4-FFF2-40B4-BE49-F238E27FC236}">
                      <a16:creationId xmlns:a16="http://schemas.microsoft.com/office/drawing/2014/main" id="{757B8D17-7690-6155-359B-EF1D7B7000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565" y="2160"/>
                  <a:ext cx="1769" cy="45"/>
                </a:xfrm>
                <a:custGeom>
                  <a:avLst/>
                  <a:gdLst>
                    <a:gd name="T0" fmla="*/ 0 w 2160"/>
                    <a:gd name="T1" fmla="*/ 0 h 1"/>
                    <a:gd name="T2" fmla="*/ 652 w 2160"/>
                    <a:gd name="T3" fmla="*/ 0 h 1"/>
                    <a:gd name="T4" fmla="*/ 0 60000 65536"/>
                    <a:gd name="T5" fmla="*/ 0 60000 65536"/>
                    <a:gd name="T6" fmla="*/ 0 w 2160"/>
                    <a:gd name="T7" fmla="*/ 0 h 1"/>
                    <a:gd name="T8" fmla="*/ 2160 w 2160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60" h="1">
                      <a:moveTo>
                        <a:pt x="0" y="0"/>
                      </a:moveTo>
                      <a:lnTo>
                        <a:pt x="2160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1" name="Line 52">
                  <a:extLst>
                    <a:ext uri="{FF2B5EF4-FFF2-40B4-BE49-F238E27FC236}">
                      <a16:creationId xmlns:a16="http://schemas.microsoft.com/office/drawing/2014/main" id="{0B4F90BD-CC73-F4FD-3C29-7E66A7FC36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18" y="2024"/>
                  <a:ext cx="6" cy="16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2" name="Freeform 53">
                  <a:extLst>
                    <a:ext uri="{FF2B5EF4-FFF2-40B4-BE49-F238E27FC236}">
                      <a16:creationId xmlns:a16="http://schemas.microsoft.com/office/drawing/2014/main" id="{CE2C9BE6-81C4-B53E-C0E0-1907966C3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2" y="1933"/>
                  <a:ext cx="46" cy="256"/>
                </a:xfrm>
                <a:custGeom>
                  <a:avLst/>
                  <a:gdLst>
                    <a:gd name="T0" fmla="*/ 0 w 1"/>
                    <a:gd name="T1" fmla="*/ 15 h 453"/>
                    <a:gd name="T2" fmla="*/ 0 w 1"/>
                    <a:gd name="T3" fmla="*/ 0 h 453"/>
                    <a:gd name="T4" fmla="*/ 0 60000 65536"/>
                    <a:gd name="T5" fmla="*/ 0 60000 65536"/>
                    <a:gd name="T6" fmla="*/ 0 w 1"/>
                    <a:gd name="T7" fmla="*/ 0 h 453"/>
                    <a:gd name="T8" fmla="*/ 1 w 1"/>
                    <a:gd name="T9" fmla="*/ 453 h 45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453">
                      <a:moveTo>
                        <a:pt x="0" y="4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3" name="Freeform 54">
                  <a:extLst>
                    <a:ext uri="{FF2B5EF4-FFF2-40B4-BE49-F238E27FC236}">
                      <a16:creationId xmlns:a16="http://schemas.microsoft.com/office/drawing/2014/main" id="{1EF86162-7C0B-D66F-91EC-9D046C2299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880" y="1888"/>
                  <a:ext cx="45" cy="301"/>
                </a:xfrm>
                <a:custGeom>
                  <a:avLst/>
                  <a:gdLst>
                    <a:gd name="T0" fmla="*/ 0 w 1"/>
                    <a:gd name="T1" fmla="*/ 10 h 588"/>
                    <a:gd name="T2" fmla="*/ 0 w 1"/>
                    <a:gd name="T3" fmla="*/ 0 h 588"/>
                    <a:gd name="T4" fmla="*/ 0 60000 65536"/>
                    <a:gd name="T5" fmla="*/ 0 60000 65536"/>
                    <a:gd name="T6" fmla="*/ 0 w 1"/>
                    <a:gd name="T7" fmla="*/ 0 h 588"/>
                    <a:gd name="T8" fmla="*/ 1 w 1"/>
                    <a:gd name="T9" fmla="*/ 588 h 58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588">
                      <a:moveTo>
                        <a:pt x="0" y="58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4" name="Freeform 55">
                  <a:extLst>
                    <a:ext uri="{FF2B5EF4-FFF2-40B4-BE49-F238E27FC236}">
                      <a16:creationId xmlns:a16="http://schemas.microsoft.com/office/drawing/2014/main" id="{D31B2D93-3C2D-7A49-9D00-2C22384B02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833" y="1706"/>
                  <a:ext cx="46" cy="483"/>
                </a:xfrm>
                <a:custGeom>
                  <a:avLst/>
                  <a:gdLst>
                    <a:gd name="T0" fmla="*/ 0 w 1"/>
                    <a:gd name="T1" fmla="*/ 36 h 813"/>
                    <a:gd name="T2" fmla="*/ 0 w 1"/>
                    <a:gd name="T3" fmla="*/ 0 h 813"/>
                    <a:gd name="T4" fmla="*/ 0 60000 65536"/>
                    <a:gd name="T5" fmla="*/ 0 60000 65536"/>
                    <a:gd name="T6" fmla="*/ 0 w 1"/>
                    <a:gd name="T7" fmla="*/ 0 h 813"/>
                    <a:gd name="T8" fmla="*/ 1 w 1"/>
                    <a:gd name="T9" fmla="*/ 813 h 81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813">
                      <a:moveTo>
                        <a:pt x="0" y="8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5" name="Freeform 56">
                  <a:extLst>
                    <a:ext uri="{FF2B5EF4-FFF2-40B4-BE49-F238E27FC236}">
                      <a16:creationId xmlns:a16="http://schemas.microsoft.com/office/drawing/2014/main" id="{2ECCFB3B-1531-314B-3C33-6C62321B1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266" y="1616"/>
                  <a:ext cx="66" cy="573"/>
                </a:xfrm>
                <a:custGeom>
                  <a:avLst/>
                  <a:gdLst>
                    <a:gd name="T0" fmla="*/ 0 w 1"/>
                    <a:gd name="T1" fmla="*/ 43 h 963"/>
                    <a:gd name="T2" fmla="*/ 0 w 1"/>
                    <a:gd name="T3" fmla="*/ 0 h 963"/>
                    <a:gd name="T4" fmla="*/ 0 60000 65536"/>
                    <a:gd name="T5" fmla="*/ 0 60000 65536"/>
                    <a:gd name="T6" fmla="*/ 0 w 1"/>
                    <a:gd name="T7" fmla="*/ 0 h 963"/>
                    <a:gd name="T8" fmla="*/ 1 w 1"/>
                    <a:gd name="T9" fmla="*/ 963 h 96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963">
                      <a:moveTo>
                        <a:pt x="0" y="96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6" name="Line 57">
                  <a:extLst>
                    <a:ext uri="{FF2B5EF4-FFF2-40B4-BE49-F238E27FC236}">
                      <a16:creationId xmlns:a16="http://schemas.microsoft.com/office/drawing/2014/main" id="{0E65D42C-72AD-0109-F7E7-F55EBC8034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18" y="1616"/>
                  <a:ext cx="2320" cy="40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7" name="Line 58">
                  <a:extLst>
                    <a:ext uri="{FF2B5EF4-FFF2-40B4-BE49-F238E27FC236}">
                      <a16:creationId xmlns:a16="http://schemas.microsoft.com/office/drawing/2014/main" id="{9333D134-5EBE-22B9-E2E6-56A171C88E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53" y="2189"/>
                  <a:ext cx="0" cy="37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8" name="Rectangle 59">
                  <a:extLst>
                    <a:ext uri="{FF2B5EF4-FFF2-40B4-BE49-F238E27FC236}">
                      <a16:creationId xmlns:a16="http://schemas.microsoft.com/office/drawing/2014/main" id="{8FD44672-AF3A-39CC-34E9-048CA8A76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5" y="2374"/>
                  <a:ext cx="454" cy="3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6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P=</a:t>
                  </a:r>
                  <a:r>
                    <a:rPr lang="en-US" altLang="zh-CN" b="1">
                      <a:ea typeface="宋体" panose="02010600030101010101" pitchFamily="2" charset="-122"/>
                    </a:rPr>
                    <a:t>?</a:t>
                  </a:r>
                </a:p>
              </p:txBody>
            </p:sp>
            <p:sp>
              <p:nvSpPr>
                <p:cNvPr id="23589" name="Rectangle 60">
                  <a:extLst>
                    <a:ext uri="{FF2B5EF4-FFF2-40B4-BE49-F238E27FC236}">
                      <a16:creationId xmlns:a16="http://schemas.microsoft.com/office/drawing/2014/main" id="{458D0528-E76F-087F-1E8C-DA6B9FB7D8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2" y="1486"/>
                  <a:ext cx="555" cy="1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1400" b="1" baseline="-25000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1</a:t>
                  </a:r>
                  <a:r>
                    <a:rPr lang="en-US" altLang="zh-CN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+(n</a:t>
                  </a:r>
                  <a:r>
                    <a:rPr lang="zh-CN" altLang="en-US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－</a:t>
                  </a:r>
                  <a:r>
                    <a:rPr lang="en-US" altLang="zh-CN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1)G</a:t>
                  </a:r>
                </a:p>
              </p:txBody>
            </p:sp>
            <p:sp>
              <p:nvSpPr>
                <p:cNvPr id="23590" name="Rectangle 61">
                  <a:extLst>
                    <a:ext uri="{FF2B5EF4-FFF2-40B4-BE49-F238E27FC236}">
                      <a16:creationId xmlns:a16="http://schemas.microsoft.com/office/drawing/2014/main" id="{6EEADD2A-2E6A-BBF2-D26C-C6174BB08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" y="1803"/>
                  <a:ext cx="187" cy="1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A</a:t>
                  </a:r>
                  <a:r>
                    <a:rPr lang="en-US" altLang="zh-CN" sz="1400" b="1" baseline="-25000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1</a:t>
                  </a:r>
                  <a:endParaRPr lang="en-US" altLang="zh-CN" sz="1400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1" name="Rectangle 62">
                  <a:extLst>
                    <a:ext uri="{FF2B5EF4-FFF2-40B4-BE49-F238E27FC236}">
                      <a16:creationId xmlns:a16="http://schemas.microsoft.com/office/drawing/2014/main" id="{98C7A106-BD9D-AB9F-E2EF-0C2A723F8C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0" y="1712"/>
                  <a:ext cx="371" cy="1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   A</a:t>
                  </a:r>
                  <a:r>
                    <a:rPr lang="en-US" altLang="zh-CN" sz="1400" b="1" baseline="-25000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1</a:t>
                  </a:r>
                  <a:r>
                    <a:rPr lang="en-US" altLang="zh-CN" sz="1400" b="1">
                      <a:solidFill>
                        <a:srgbClr val="000000"/>
                      </a:solidFill>
                      <a:ea typeface="宋体" panose="02010600030101010101" pitchFamily="2" charset="-122"/>
                    </a:rPr>
                    <a:t>+G</a:t>
                  </a:r>
                </a:p>
              </p:txBody>
            </p:sp>
            <p:sp>
              <p:nvSpPr>
                <p:cNvPr id="23592" name="Line 63">
                  <a:extLst>
                    <a:ext uri="{FF2B5EF4-FFF2-40B4-BE49-F238E27FC236}">
                      <a16:creationId xmlns:a16="http://schemas.microsoft.com/office/drawing/2014/main" id="{F49340CA-6CE1-9785-606F-A654BF9917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19" y="2024"/>
                  <a:ext cx="281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3" name="Line 64">
                  <a:extLst>
                    <a:ext uri="{FF2B5EF4-FFF2-40B4-BE49-F238E27FC236}">
                      <a16:creationId xmlns:a16="http://schemas.microsoft.com/office/drawing/2014/main" id="{BCC93B5A-7F6E-03F9-14F5-B0C21B671C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4" y="2069"/>
                  <a:ext cx="45" cy="13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4" name="Line 65">
                  <a:extLst>
                    <a:ext uri="{FF2B5EF4-FFF2-40B4-BE49-F238E27FC236}">
                      <a16:creationId xmlns:a16="http://schemas.microsoft.com/office/drawing/2014/main" id="{AD594802-83D1-884B-6AE6-D76A2BB6A7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79" y="2069"/>
                  <a:ext cx="0" cy="27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5" name="Line 66">
                  <a:extLst>
                    <a:ext uri="{FF2B5EF4-FFF2-40B4-BE49-F238E27FC236}">
                      <a16:creationId xmlns:a16="http://schemas.microsoft.com/office/drawing/2014/main" id="{31BE6FDA-465D-25E7-0090-BC54CA1109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79" y="2205"/>
                  <a:ext cx="45" cy="13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6" name="Line 67">
                  <a:extLst>
                    <a:ext uri="{FF2B5EF4-FFF2-40B4-BE49-F238E27FC236}">
                      <a16:creationId xmlns:a16="http://schemas.microsoft.com/office/drawing/2014/main" id="{4DDEF34F-723C-A885-2737-631E8A4CEB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24" y="2205"/>
                  <a:ext cx="908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3564" name="Text Box 68">
              <a:extLst>
                <a:ext uri="{FF2B5EF4-FFF2-40B4-BE49-F238E27FC236}">
                  <a16:creationId xmlns:a16="http://schemas.microsoft.com/office/drawing/2014/main" id="{771480E1-E1F1-520C-6C77-331C2913D8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1706"/>
              <a:ext cx="2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3565" name="Text Box 69">
              <a:extLst>
                <a:ext uri="{FF2B5EF4-FFF2-40B4-BE49-F238E27FC236}">
                  <a16:creationId xmlns:a16="http://schemas.microsoft.com/office/drawing/2014/main" id="{AEE63BD8-A1D3-250C-1F72-F20A74433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1696"/>
              <a:ext cx="25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2G</a:t>
              </a:r>
            </a:p>
          </p:txBody>
        </p:sp>
        <p:sp>
          <p:nvSpPr>
            <p:cNvPr id="23566" name="Text Box 70">
              <a:extLst>
                <a:ext uri="{FF2B5EF4-FFF2-40B4-BE49-F238E27FC236}">
                  <a16:creationId xmlns:a16="http://schemas.microsoft.com/office/drawing/2014/main" id="{2675EDCD-39E8-239A-9BC9-F6757A1B3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1660"/>
              <a:ext cx="59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（</a:t>
              </a: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n-2</a:t>
              </a:r>
              <a:r>
                <a:rPr lang="zh-CN" altLang="en-US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）</a:t>
              </a: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3567" name="Text Box 71">
              <a:extLst>
                <a:ext uri="{FF2B5EF4-FFF2-40B4-BE49-F238E27FC236}">
                  <a16:creationId xmlns:a16="http://schemas.microsoft.com/office/drawing/2014/main" id="{46472BA9-2358-F35C-C8F6-8D4C55E9B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1661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(n-1)G</a:t>
              </a:r>
            </a:p>
          </p:txBody>
        </p:sp>
        <p:sp>
          <p:nvSpPr>
            <p:cNvPr id="23568" name="Line 72">
              <a:extLst>
                <a:ext uri="{FF2B5EF4-FFF2-40B4-BE49-F238E27FC236}">
                  <a16:creationId xmlns:a16="http://schemas.microsoft.com/office/drawing/2014/main" id="{0F335578-4F26-8D25-4495-D907DC7B6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1842"/>
              <a:ext cx="136" cy="4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9" name="Line 73">
              <a:extLst>
                <a:ext uri="{FF2B5EF4-FFF2-40B4-BE49-F238E27FC236}">
                  <a16:creationId xmlns:a16="http://schemas.microsoft.com/office/drawing/2014/main" id="{16002E7C-40BC-565A-5500-F8CD6DA8E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797"/>
              <a:ext cx="136" cy="4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0" name="Line 74">
              <a:extLst>
                <a:ext uri="{FF2B5EF4-FFF2-40B4-BE49-F238E27FC236}">
                  <a16:creationId xmlns:a16="http://schemas.microsoft.com/office/drawing/2014/main" id="{FC4ACCC0-9ED1-2A2C-36AD-5FD0817AC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1752"/>
              <a:ext cx="227" cy="9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1" name="Line 75">
              <a:extLst>
                <a:ext uri="{FF2B5EF4-FFF2-40B4-BE49-F238E27FC236}">
                  <a16:creationId xmlns:a16="http://schemas.microsoft.com/office/drawing/2014/main" id="{F4F1287A-F6BF-9EC7-71A8-799EF2034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1661"/>
              <a:ext cx="454" cy="22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2" name="Line 76">
              <a:extLst>
                <a:ext uri="{FF2B5EF4-FFF2-40B4-BE49-F238E27FC236}">
                  <a16:creationId xmlns:a16="http://schemas.microsoft.com/office/drawing/2014/main" id="{58BF0A55-E67F-FE12-FC5C-5597E1D948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1616"/>
              <a:ext cx="544" cy="27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3" name="Line 77">
              <a:extLst>
                <a:ext uri="{FF2B5EF4-FFF2-40B4-BE49-F238E27FC236}">
                  <a16:creationId xmlns:a16="http://schemas.microsoft.com/office/drawing/2014/main" id="{7D3ED0FA-A2FE-49F4-3034-E37C8B9C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0" y="1570"/>
              <a:ext cx="363" cy="18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4" name="Line 78">
              <a:extLst>
                <a:ext uri="{FF2B5EF4-FFF2-40B4-BE49-F238E27FC236}">
                  <a16:creationId xmlns:a16="http://schemas.microsoft.com/office/drawing/2014/main" id="{FE0361EF-0EC9-49D2-78B2-82FBB2C19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525"/>
              <a:ext cx="182" cy="9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5" name="Line 79">
              <a:extLst>
                <a:ext uri="{FF2B5EF4-FFF2-40B4-BE49-F238E27FC236}">
                  <a16:creationId xmlns:a16="http://schemas.microsoft.com/office/drawing/2014/main" id="{51210CC6-1FEA-BA07-687B-5BA26535E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1525"/>
              <a:ext cx="181" cy="9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6" name="Line 80">
              <a:extLst>
                <a:ext uri="{FF2B5EF4-FFF2-40B4-BE49-F238E27FC236}">
                  <a16:creationId xmlns:a16="http://schemas.microsoft.com/office/drawing/2014/main" id="{CA055A0C-91F0-0066-7049-D3B327C40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1480"/>
              <a:ext cx="182" cy="9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7" name="Line 81">
              <a:extLst>
                <a:ext uri="{FF2B5EF4-FFF2-40B4-BE49-F238E27FC236}">
                  <a16:creationId xmlns:a16="http://schemas.microsoft.com/office/drawing/2014/main" id="{80A76B69-DFE9-7F76-57D7-357DAACD2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1706"/>
              <a:ext cx="91" cy="4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8930" name="Oval 82">
            <a:extLst>
              <a:ext uri="{FF2B5EF4-FFF2-40B4-BE49-F238E27FC236}">
                <a16:creationId xmlns:a16="http://schemas.microsoft.com/office/drawing/2014/main" id="{9C37C5BF-6279-AD6F-CABD-EF9A1AE99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433" y="4909109"/>
            <a:ext cx="504825" cy="519351"/>
          </a:xfrm>
          <a:prstGeom prst="ellipse">
            <a:avLst/>
          </a:prstGeom>
          <a:noFill/>
          <a:ln w="57150" algn="ctr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561" name="Rectangle 85">
            <a:extLst>
              <a:ext uri="{FF2B5EF4-FFF2-40B4-BE49-F238E27FC236}">
                <a16:creationId xmlns:a16="http://schemas.microsoft.com/office/drawing/2014/main" id="{9A9ECFFF-14F7-2275-3425-962D828492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1000"/>
                                        <p:tgtEl>
                                          <p:spTgt spid="78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7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93" grpId="0" animBg="1"/>
      <p:bldP spid="789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3">
            <a:extLst>
              <a:ext uri="{FF2B5EF4-FFF2-40B4-BE49-F238E27FC236}">
                <a16:creationId xmlns:a16="http://schemas.microsoft.com/office/drawing/2014/main" id="{113A836F-61F0-B877-8CBB-650AAB8109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FAE7FB9-C8FB-D446-B393-A60201F4958B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28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79876" name="Rectangle 4">
            <a:extLst>
              <a:ext uri="{FF2B5EF4-FFF2-40B4-BE49-F238E27FC236}">
                <a16:creationId xmlns:a16="http://schemas.microsoft.com/office/drawing/2014/main" id="{4DD8F92B-9DD3-AD87-F753-1679F7EDE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066539"/>
            <a:ext cx="9144000" cy="276999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EF9D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9877" name="Rectangle 5" descr="75%">
            <a:extLst>
              <a:ext uri="{FF2B5EF4-FFF2-40B4-BE49-F238E27FC236}">
                <a16:creationId xmlns:a16="http://schemas.microsoft.com/office/drawing/2014/main" id="{A74F7874-255C-B16D-726F-7BB2F9038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781300"/>
            <a:ext cx="9144000" cy="4076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zh-CN" sz="2400" b="1">
              <a:solidFill>
                <a:srgbClr val="007774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BBC161E7-4632-1EAE-CBAB-526245576563}"/>
              </a:ext>
            </a:extLst>
          </p:cNvPr>
          <p:cNvGrpSpPr>
            <a:grpSpLocks/>
          </p:cNvGrpSpPr>
          <p:nvPr/>
        </p:nvGrpSpPr>
        <p:grpSpPr bwMode="auto">
          <a:xfrm>
            <a:off x="5103814" y="1258888"/>
            <a:ext cx="5545137" cy="1593850"/>
            <a:chOff x="3379" y="2568"/>
            <a:chExt cx="1966" cy="1004"/>
          </a:xfrm>
        </p:grpSpPr>
        <p:sp>
          <p:nvSpPr>
            <p:cNvPr id="24590" name="Freeform 7">
              <a:extLst>
                <a:ext uri="{FF2B5EF4-FFF2-40B4-BE49-F238E27FC236}">
                  <a16:creationId xmlns:a16="http://schemas.microsoft.com/office/drawing/2014/main" id="{73E12504-BF4D-C780-19E8-79FD378AA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" y="3113"/>
              <a:ext cx="49" cy="77"/>
            </a:xfrm>
            <a:custGeom>
              <a:avLst/>
              <a:gdLst>
                <a:gd name="T0" fmla="*/ 0 w 1"/>
                <a:gd name="T1" fmla="*/ 1 h 168"/>
                <a:gd name="T2" fmla="*/ 0 w 1"/>
                <a:gd name="T3" fmla="*/ 0 h 168"/>
                <a:gd name="T4" fmla="*/ 0 60000 65536"/>
                <a:gd name="T5" fmla="*/ 0 60000 65536"/>
                <a:gd name="T6" fmla="*/ 0 w 1"/>
                <a:gd name="T7" fmla="*/ 0 h 168"/>
                <a:gd name="T8" fmla="*/ 1 w 1"/>
                <a:gd name="T9" fmla="*/ 168 h 1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68">
                  <a:moveTo>
                    <a:pt x="0" y="16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1" name="Freeform 8">
              <a:extLst>
                <a:ext uri="{FF2B5EF4-FFF2-40B4-BE49-F238E27FC236}">
                  <a16:creationId xmlns:a16="http://schemas.microsoft.com/office/drawing/2014/main" id="{79987160-90DF-421C-4C2C-D505CE7415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4" y="2886"/>
              <a:ext cx="104" cy="315"/>
            </a:xfrm>
            <a:custGeom>
              <a:avLst/>
              <a:gdLst>
                <a:gd name="T0" fmla="*/ 0 w 1"/>
                <a:gd name="T1" fmla="*/ 86 h 408"/>
                <a:gd name="T2" fmla="*/ 0 w 1"/>
                <a:gd name="T3" fmla="*/ 0 h 408"/>
                <a:gd name="T4" fmla="*/ 0 60000 65536"/>
                <a:gd name="T5" fmla="*/ 0 60000 65536"/>
                <a:gd name="T6" fmla="*/ 0 w 1"/>
                <a:gd name="T7" fmla="*/ 0 h 408"/>
                <a:gd name="T8" fmla="*/ 1 w 1"/>
                <a:gd name="T9" fmla="*/ 408 h 4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08">
                  <a:moveTo>
                    <a:pt x="0" y="4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2" name="Freeform 9">
              <a:extLst>
                <a:ext uri="{FF2B5EF4-FFF2-40B4-BE49-F238E27FC236}">
                  <a16:creationId xmlns:a16="http://schemas.microsoft.com/office/drawing/2014/main" id="{05751024-0B88-D58C-EF0D-356FA7BF8E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21" y="2817"/>
              <a:ext cx="46" cy="392"/>
            </a:xfrm>
            <a:custGeom>
              <a:avLst/>
              <a:gdLst>
                <a:gd name="T0" fmla="*/ 0 w 1"/>
                <a:gd name="T1" fmla="*/ 102 h 513"/>
                <a:gd name="T2" fmla="*/ 0 w 1"/>
                <a:gd name="T3" fmla="*/ 0 h 513"/>
                <a:gd name="T4" fmla="*/ 0 60000 65536"/>
                <a:gd name="T5" fmla="*/ 0 60000 65536"/>
                <a:gd name="T6" fmla="*/ 0 w 1"/>
                <a:gd name="T7" fmla="*/ 0 h 513"/>
                <a:gd name="T8" fmla="*/ 1 w 1"/>
                <a:gd name="T9" fmla="*/ 513 h 51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13">
                  <a:moveTo>
                    <a:pt x="0" y="513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3" name="Line 10">
              <a:extLst>
                <a:ext uri="{FF2B5EF4-FFF2-40B4-BE49-F238E27FC236}">
                  <a16:creationId xmlns:a16="http://schemas.microsoft.com/office/drawing/2014/main" id="{171A8838-2692-B7ED-22B5-EC0BFA4F83B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0000" flipV="1">
              <a:off x="3650" y="2794"/>
              <a:ext cx="1316" cy="41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4" name="Freeform 11">
              <a:extLst>
                <a:ext uri="{FF2B5EF4-FFF2-40B4-BE49-F238E27FC236}">
                  <a16:creationId xmlns:a16="http://schemas.microsoft.com/office/drawing/2014/main" id="{028B73C1-9023-C48F-D8FD-F6B99BEEB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3203"/>
              <a:ext cx="1" cy="315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22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5" name="Text Box 12">
              <a:extLst>
                <a:ext uri="{FF2B5EF4-FFF2-40B4-BE49-F238E27FC236}">
                  <a16:creationId xmlns:a16="http://schemas.microsoft.com/office/drawing/2014/main" id="{EEDCD525-77C9-EBCA-C83C-AFBB3820EA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2568"/>
              <a:ext cx="56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(n-1)G</a:t>
              </a:r>
            </a:p>
          </p:txBody>
        </p:sp>
        <p:sp>
          <p:nvSpPr>
            <p:cNvPr id="24596" name="Rectangle 13">
              <a:extLst>
                <a:ext uri="{FF2B5EF4-FFF2-40B4-BE49-F238E27FC236}">
                  <a16:creationId xmlns:a16="http://schemas.microsoft.com/office/drawing/2014/main" id="{BFDD3BF1-A076-0220-6828-BF2115D36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" y="3380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1400" b="1" baseline="-25000">
                  <a:solidFill>
                    <a:srgbClr val="000000"/>
                  </a:solidFill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4597" name="Text Box 14">
              <a:extLst>
                <a:ext uri="{FF2B5EF4-FFF2-40B4-BE49-F238E27FC236}">
                  <a16:creationId xmlns:a16="http://schemas.microsoft.com/office/drawing/2014/main" id="{4C5521F0-7618-BEC4-0B82-3D80D7444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3203"/>
              <a:ext cx="159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28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0           1                 2               3                                         n-1               n</a:t>
              </a:r>
            </a:p>
          </p:txBody>
        </p:sp>
        <p:sp>
          <p:nvSpPr>
            <p:cNvPr id="24598" name="Line 15">
              <a:extLst>
                <a:ext uri="{FF2B5EF4-FFF2-40B4-BE49-F238E27FC236}">
                  <a16:creationId xmlns:a16="http://schemas.microsoft.com/office/drawing/2014/main" id="{44100FF7-D318-1EE4-4268-DFB3D434AD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5" y="3067"/>
              <a:ext cx="0" cy="1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9" name="Text Box 16">
              <a:extLst>
                <a:ext uri="{FF2B5EF4-FFF2-40B4-BE49-F238E27FC236}">
                  <a16:creationId xmlns:a16="http://schemas.microsoft.com/office/drawing/2014/main" id="{A77FA7FF-82FB-B011-A0C3-986046005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7" y="2840"/>
              <a:ext cx="14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400" b="1">
                  <a:solidFill>
                    <a:srgbClr val="000000"/>
                  </a:solidFill>
                  <a:ea typeface="楷体_GB2312" pitchFamily="49" charset="-122"/>
                </a:rPr>
                <a:t>2G</a:t>
              </a:r>
            </a:p>
          </p:txBody>
        </p:sp>
        <p:sp>
          <p:nvSpPr>
            <p:cNvPr id="24600" name="Text Box 17">
              <a:extLst>
                <a:ext uri="{FF2B5EF4-FFF2-40B4-BE49-F238E27FC236}">
                  <a16:creationId xmlns:a16="http://schemas.microsoft.com/office/drawing/2014/main" id="{CD82A96A-81BC-C928-7559-15D66DC7E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" y="2931"/>
              <a:ext cx="11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400" b="1">
                  <a:solidFill>
                    <a:srgbClr val="000000"/>
                  </a:solidFill>
                  <a:ea typeface="楷体_GB2312" pitchFamily="49" charset="-122"/>
                </a:rPr>
                <a:t>G</a:t>
              </a:r>
            </a:p>
          </p:txBody>
        </p:sp>
        <p:sp>
          <p:nvSpPr>
            <p:cNvPr id="24601" name="Text Box 18">
              <a:extLst>
                <a:ext uri="{FF2B5EF4-FFF2-40B4-BE49-F238E27FC236}">
                  <a16:creationId xmlns:a16="http://schemas.microsoft.com/office/drawing/2014/main" id="{A32A6589-6DDD-1CDA-2486-A510864B5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022"/>
              <a:ext cx="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400" b="1">
                  <a:solidFill>
                    <a:srgbClr val="000000"/>
                  </a:solidFill>
                  <a:ea typeface="楷体_GB2312" pitchFamily="49" charset="-122"/>
                </a:rPr>
                <a:t>0</a:t>
              </a:r>
            </a:p>
          </p:txBody>
        </p:sp>
        <p:sp>
          <p:nvSpPr>
            <p:cNvPr id="24602" name="Line 19">
              <a:extLst>
                <a:ext uri="{FF2B5EF4-FFF2-40B4-BE49-F238E27FC236}">
                  <a16:creationId xmlns:a16="http://schemas.microsoft.com/office/drawing/2014/main" id="{6BC516F5-823B-B93D-E357-EF8F58149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3203"/>
              <a:ext cx="45" cy="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4603" name="Group 20">
              <a:extLst>
                <a:ext uri="{FF2B5EF4-FFF2-40B4-BE49-F238E27FC236}">
                  <a16:creationId xmlns:a16="http://schemas.microsoft.com/office/drawing/2014/main" id="{9ABA27FF-0C31-7D5D-2ED1-4B94867755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9" y="3113"/>
              <a:ext cx="1588" cy="181"/>
              <a:chOff x="3379" y="3113"/>
              <a:chExt cx="1588" cy="181"/>
            </a:xfrm>
          </p:grpSpPr>
          <p:sp>
            <p:nvSpPr>
              <p:cNvPr id="24604" name="Freeform 21">
                <a:extLst>
                  <a:ext uri="{FF2B5EF4-FFF2-40B4-BE49-F238E27FC236}">
                    <a16:creationId xmlns:a16="http://schemas.microsoft.com/office/drawing/2014/main" id="{A055D1E9-4581-586D-A0A5-7D75F6B7ADE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379" y="3154"/>
                <a:ext cx="907" cy="49"/>
              </a:xfrm>
              <a:custGeom>
                <a:avLst/>
                <a:gdLst>
                  <a:gd name="T0" fmla="*/ 0 w 2160"/>
                  <a:gd name="T1" fmla="*/ 0 h 1"/>
                  <a:gd name="T2" fmla="*/ 12 w 2160"/>
                  <a:gd name="T3" fmla="*/ 0 h 1"/>
                  <a:gd name="T4" fmla="*/ 0 60000 65536"/>
                  <a:gd name="T5" fmla="*/ 0 60000 65536"/>
                  <a:gd name="T6" fmla="*/ 0 w 2160"/>
                  <a:gd name="T7" fmla="*/ 0 h 1"/>
                  <a:gd name="T8" fmla="*/ 2160 w 216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0" h="1">
                    <a:moveTo>
                      <a:pt x="0" y="0"/>
                    </a:moveTo>
                    <a:lnTo>
                      <a:pt x="216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05" name="Line 22">
                <a:extLst>
                  <a:ext uri="{FF2B5EF4-FFF2-40B4-BE49-F238E27FC236}">
                    <a16:creationId xmlns:a16="http://schemas.microsoft.com/office/drawing/2014/main" id="{4858840B-DFE4-85F0-6E06-ED6D9076E9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86" y="3113"/>
                <a:ext cx="46" cy="9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06" name="Line 23">
                <a:extLst>
                  <a:ext uri="{FF2B5EF4-FFF2-40B4-BE49-F238E27FC236}">
                    <a16:creationId xmlns:a16="http://schemas.microsoft.com/office/drawing/2014/main" id="{3920706B-A271-54C3-CEEC-F7CDF9533C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2" y="3113"/>
                <a:ext cx="0" cy="18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07" name="Line 24">
                <a:extLst>
                  <a:ext uri="{FF2B5EF4-FFF2-40B4-BE49-F238E27FC236}">
                    <a16:creationId xmlns:a16="http://schemas.microsoft.com/office/drawing/2014/main" id="{79662068-77A9-FAAA-8896-17F6D86A5F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3203"/>
                <a:ext cx="59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79897" name="Object 25">
            <a:extLst>
              <a:ext uri="{FF2B5EF4-FFF2-40B4-BE49-F238E27FC236}">
                <a16:creationId xmlns:a16="http://schemas.microsoft.com/office/drawing/2014/main" id="{43988EDF-A1E1-BF4A-8D38-489D9A7CCB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8025" y="3014663"/>
          <a:ext cx="77739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9522300" imgH="4978400" progId="Equation.DSMT4">
                  <p:embed/>
                </p:oleObj>
              </mc:Choice>
              <mc:Fallback>
                <p:oleObj name="Equation" r:id="rId3" imgW="89522300" imgH="4978400" progId="Equation.DSMT4">
                  <p:embed/>
                  <p:pic>
                    <p:nvPicPr>
                      <p:cNvPr id="79897" name="Object 25">
                        <a:extLst>
                          <a:ext uri="{FF2B5EF4-FFF2-40B4-BE49-F238E27FC236}">
                            <a16:creationId xmlns:a16="http://schemas.microsoft.com/office/drawing/2014/main" id="{43988EDF-A1E1-BF4A-8D38-489D9A7CCB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3014663"/>
                        <a:ext cx="77739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98" name="Object 26">
            <a:extLst>
              <a:ext uri="{FF2B5EF4-FFF2-40B4-BE49-F238E27FC236}">
                <a16:creationId xmlns:a16="http://schemas.microsoft.com/office/drawing/2014/main" id="{5ADF82CD-0300-0DC2-5305-ADB659629D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8676" y="4240214"/>
          <a:ext cx="765651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06500" imgH="4978400" progId="Equation.DSMT4">
                  <p:embed/>
                </p:oleObj>
              </mc:Choice>
              <mc:Fallback>
                <p:oleObj name="Equation" r:id="rId5" imgW="90106500" imgH="4978400" progId="Equation.DSMT4">
                  <p:embed/>
                  <p:pic>
                    <p:nvPicPr>
                      <p:cNvPr id="79898" name="Object 26">
                        <a:extLst>
                          <a:ext uri="{FF2B5EF4-FFF2-40B4-BE49-F238E27FC236}">
                            <a16:creationId xmlns:a16="http://schemas.microsoft.com/office/drawing/2014/main" id="{5ADF82CD-0300-0DC2-5305-ADB659629D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6" y="4240214"/>
                        <a:ext cx="765651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907" name="Text Box 35">
            <a:extLst>
              <a:ext uri="{FF2B5EF4-FFF2-40B4-BE49-F238E27FC236}">
                <a16:creationId xmlns:a16="http://schemas.microsoft.com/office/drawing/2014/main" id="{D8949681-F34C-3C2E-E7B1-E1E730374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675" y="1773238"/>
            <a:ext cx="53990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(1)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等差系列现值计算（已知</a:t>
            </a:r>
            <a:r>
              <a:rPr lang="en-US" altLang="zh-CN" sz="2000" b="1" i="1" dirty="0">
                <a:latin typeface="幼圆" pitchFamily="49" charset="-122"/>
                <a:ea typeface="幼圆" pitchFamily="49" charset="-122"/>
              </a:rPr>
              <a:t>G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，求</a:t>
            </a:r>
            <a:r>
              <a:rPr lang="en-US" altLang="zh-CN" sz="2000" b="1" i="1" dirty="0">
                <a:latin typeface="幼圆" pitchFamily="49" charset="-122"/>
                <a:ea typeface="幼圆" pitchFamily="49" charset="-122"/>
              </a:rPr>
              <a:t>F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</a:t>
            </a:r>
          </a:p>
        </p:txBody>
      </p:sp>
      <p:sp>
        <p:nvSpPr>
          <p:cNvPr id="24585" name="Rectangle 38">
            <a:extLst>
              <a:ext uri="{FF2B5EF4-FFF2-40B4-BE49-F238E27FC236}">
                <a16:creationId xmlns:a16="http://schemas.microsoft.com/office/drawing/2014/main" id="{D617C114-70B8-A7F8-A52C-96D235CD0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1C6245-FC97-FADB-97B0-65E8AEFC1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3660775"/>
            <a:ext cx="2833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</a:rPr>
              <a:t>上式同乘（</a:t>
            </a:r>
            <a:r>
              <a:rPr lang="en-US" altLang="zh-CN" b="1" dirty="0">
                <a:solidFill>
                  <a:srgbClr val="FF0000"/>
                </a:solidFill>
              </a:rPr>
              <a:t>1+i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55C864-933A-264F-C30C-425156585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4" y="4813300"/>
            <a:ext cx="2833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0000"/>
                </a:solidFill>
              </a:rPr>
              <a:t>通过错位相减：</a:t>
            </a:r>
          </a:p>
        </p:txBody>
      </p:sp>
      <p:graphicFrame>
        <p:nvGraphicFramePr>
          <p:cNvPr id="6" name="Object 26">
            <a:extLst>
              <a:ext uri="{FF2B5EF4-FFF2-40B4-BE49-F238E27FC236}">
                <a16:creationId xmlns:a16="http://schemas.microsoft.com/office/drawing/2014/main" id="{9CDE8941-2E80-EFB5-E0DA-AD913780BF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8501" y="5183189"/>
          <a:ext cx="825341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7129600" imgH="8483600" progId="Equation.DSMT4">
                  <p:embed/>
                </p:oleObj>
              </mc:Choice>
              <mc:Fallback>
                <p:oleObj name="Equation" r:id="rId7" imgW="97129600" imgH="8483600" progId="Equation.DSMT4">
                  <p:embed/>
                  <p:pic>
                    <p:nvPicPr>
                      <p:cNvPr id="6" name="Object 26">
                        <a:extLst>
                          <a:ext uri="{FF2B5EF4-FFF2-40B4-BE49-F238E27FC236}">
                            <a16:creationId xmlns:a16="http://schemas.microsoft.com/office/drawing/2014/main" id="{9CDE8941-2E80-EFB5-E0DA-AD913780BF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1" y="5183189"/>
                        <a:ext cx="8253413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6">
            <a:extLst>
              <a:ext uri="{FF2B5EF4-FFF2-40B4-BE49-F238E27FC236}">
                <a16:creationId xmlns:a16="http://schemas.microsoft.com/office/drawing/2014/main" id="{0D883F0E-3661-43E1-8C9E-B18EB2FFDC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8500" y="5895975"/>
          <a:ext cx="258445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429200" imgH="9652000" progId="Equation.DSMT4">
                  <p:embed/>
                </p:oleObj>
              </mc:Choice>
              <mc:Fallback>
                <p:oleObj name="Equation" r:id="rId9" imgW="30429200" imgH="9652000" progId="Equation.DSMT4">
                  <p:embed/>
                  <p:pic>
                    <p:nvPicPr>
                      <p:cNvPr id="9" name="Object 26">
                        <a:extLst>
                          <a:ext uri="{FF2B5EF4-FFF2-40B4-BE49-F238E27FC236}">
                            <a16:creationId xmlns:a16="http://schemas.microsoft.com/office/drawing/2014/main" id="{0D883F0E-3661-43E1-8C9E-B18EB2FFDC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5895975"/>
                        <a:ext cx="2584450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98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9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9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nimBg="1"/>
      <p:bldP spid="79877" grpId="0" animBg="1"/>
      <p:bldP spid="79907" grpId="0"/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3">
            <a:extLst>
              <a:ext uri="{FF2B5EF4-FFF2-40B4-BE49-F238E27FC236}">
                <a16:creationId xmlns:a16="http://schemas.microsoft.com/office/drawing/2014/main" id="{36B629B6-BF21-4E97-B4EE-225F9C2E5AB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B020402-E22D-5644-A702-3FC703833B0F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29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79876" name="Rectangle 4">
            <a:extLst>
              <a:ext uri="{FF2B5EF4-FFF2-40B4-BE49-F238E27FC236}">
                <a16:creationId xmlns:a16="http://schemas.microsoft.com/office/drawing/2014/main" id="{E1D77501-2BBF-18BE-FD33-334E45FBF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066539"/>
            <a:ext cx="9144000" cy="276999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EF9D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9877" name="Rectangle 5" descr="75%">
            <a:extLst>
              <a:ext uri="{FF2B5EF4-FFF2-40B4-BE49-F238E27FC236}">
                <a16:creationId xmlns:a16="http://schemas.microsoft.com/office/drawing/2014/main" id="{292BE4EE-E155-1E89-3DE4-15D36AD03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782889"/>
            <a:ext cx="9144000" cy="36718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zh-CN" sz="2400" b="1">
              <a:solidFill>
                <a:srgbClr val="007774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BF9D177-197C-D186-A830-247D8FCB230F}"/>
              </a:ext>
            </a:extLst>
          </p:cNvPr>
          <p:cNvGrpSpPr>
            <a:grpSpLocks/>
          </p:cNvGrpSpPr>
          <p:nvPr/>
        </p:nvGrpSpPr>
        <p:grpSpPr bwMode="auto">
          <a:xfrm>
            <a:off x="5195889" y="1781175"/>
            <a:ext cx="5545137" cy="1593850"/>
            <a:chOff x="3379" y="2568"/>
            <a:chExt cx="1966" cy="1004"/>
          </a:xfrm>
        </p:grpSpPr>
        <p:sp>
          <p:nvSpPr>
            <p:cNvPr id="25611" name="Freeform 7">
              <a:extLst>
                <a:ext uri="{FF2B5EF4-FFF2-40B4-BE49-F238E27FC236}">
                  <a16:creationId xmlns:a16="http://schemas.microsoft.com/office/drawing/2014/main" id="{6CFD3A1C-2BC2-7DE4-1795-40DF6EBE8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" y="3113"/>
              <a:ext cx="49" cy="77"/>
            </a:xfrm>
            <a:custGeom>
              <a:avLst/>
              <a:gdLst>
                <a:gd name="T0" fmla="*/ 0 w 1"/>
                <a:gd name="T1" fmla="*/ 1 h 168"/>
                <a:gd name="T2" fmla="*/ 0 w 1"/>
                <a:gd name="T3" fmla="*/ 0 h 168"/>
                <a:gd name="T4" fmla="*/ 0 60000 65536"/>
                <a:gd name="T5" fmla="*/ 0 60000 65536"/>
                <a:gd name="T6" fmla="*/ 0 w 1"/>
                <a:gd name="T7" fmla="*/ 0 h 168"/>
                <a:gd name="T8" fmla="*/ 1 w 1"/>
                <a:gd name="T9" fmla="*/ 168 h 1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68">
                  <a:moveTo>
                    <a:pt x="0" y="16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12" name="Freeform 8">
              <a:extLst>
                <a:ext uri="{FF2B5EF4-FFF2-40B4-BE49-F238E27FC236}">
                  <a16:creationId xmlns:a16="http://schemas.microsoft.com/office/drawing/2014/main" id="{04640095-0F01-1D63-EDFE-3927ACABB7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4" y="2886"/>
              <a:ext cx="104" cy="315"/>
            </a:xfrm>
            <a:custGeom>
              <a:avLst/>
              <a:gdLst>
                <a:gd name="T0" fmla="*/ 0 w 1"/>
                <a:gd name="T1" fmla="*/ 86 h 408"/>
                <a:gd name="T2" fmla="*/ 0 w 1"/>
                <a:gd name="T3" fmla="*/ 0 h 408"/>
                <a:gd name="T4" fmla="*/ 0 60000 65536"/>
                <a:gd name="T5" fmla="*/ 0 60000 65536"/>
                <a:gd name="T6" fmla="*/ 0 w 1"/>
                <a:gd name="T7" fmla="*/ 0 h 408"/>
                <a:gd name="T8" fmla="*/ 1 w 1"/>
                <a:gd name="T9" fmla="*/ 408 h 4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08">
                  <a:moveTo>
                    <a:pt x="0" y="4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13" name="Freeform 9">
              <a:extLst>
                <a:ext uri="{FF2B5EF4-FFF2-40B4-BE49-F238E27FC236}">
                  <a16:creationId xmlns:a16="http://schemas.microsoft.com/office/drawing/2014/main" id="{F5BCDE33-A1CB-5679-624E-97FBD9B081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21" y="2817"/>
              <a:ext cx="46" cy="392"/>
            </a:xfrm>
            <a:custGeom>
              <a:avLst/>
              <a:gdLst>
                <a:gd name="T0" fmla="*/ 0 w 1"/>
                <a:gd name="T1" fmla="*/ 102 h 513"/>
                <a:gd name="T2" fmla="*/ 0 w 1"/>
                <a:gd name="T3" fmla="*/ 0 h 513"/>
                <a:gd name="T4" fmla="*/ 0 60000 65536"/>
                <a:gd name="T5" fmla="*/ 0 60000 65536"/>
                <a:gd name="T6" fmla="*/ 0 w 1"/>
                <a:gd name="T7" fmla="*/ 0 h 513"/>
                <a:gd name="T8" fmla="*/ 1 w 1"/>
                <a:gd name="T9" fmla="*/ 513 h 51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13">
                  <a:moveTo>
                    <a:pt x="0" y="513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14" name="Line 10">
              <a:extLst>
                <a:ext uri="{FF2B5EF4-FFF2-40B4-BE49-F238E27FC236}">
                  <a16:creationId xmlns:a16="http://schemas.microsoft.com/office/drawing/2014/main" id="{2526BB3F-6922-DF1B-A34A-DE6AED941CB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0000" flipV="1">
              <a:off x="3650" y="2794"/>
              <a:ext cx="1316" cy="41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15" name="Freeform 11">
              <a:extLst>
                <a:ext uri="{FF2B5EF4-FFF2-40B4-BE49-F238E27FC236}">
                  <a16:creationId xmlns:a16="http://schemas.microsoft.com/office/drawing/2014/main" id="{DC991EF3-AB56-7F67-6F56-3E93F915C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3203"/>
              <a:ext cx="1" cy="315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22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16" name="Text Box 12">
              <a:extLst>
                <a:ext uri="{FF2B5EF4-FFF2-40B4-BE49-F238E27FC236}">
                  <a16:creationId xmlns:a16="http://schemas.microsoft.com/office/drawing/2014/main" id="{8D0ABC0C-B5FD-1D2A-5C5C-C412C2120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2568"/>
              <a:ext cx="56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(n-1)G</a:t>
              </a:r>
            </a:p>
          </p:txBody>
        </p:sp>
        <p:sp>
          <p:nvSpPr>
            <p:cNvPr id="25617" name="Rectangle 13">
              <a:extLst>
                <a:ext uri="{FF2B5EF4-FFF2-40B4-BE49-F238E27FC236}">
                  <a16:creationId xmlns:a16="http://schemas.microsoft.com/office/drawing/2014/main" id="{7F5897F3-E16F-5A1C-F03E-3C9E58585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" y="3380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1400" b="1" baseline="-25000">
                  <a:solidFill>
                    <a:srgbClr val="000000"/>
                  </a:solidFill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5618" name="Text Box 14">
              <a:extLst>
                <a:ext uri="{FF2B5EF4-FFF2-40B4-BE49-F238E27FC236}">
                  <a16:creationId xmlns:a16="http://schemas.microsoft.com/office/drawing/2014/main" id="{825137EA-CCA1-1921-7DD9-185E7FBB4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3203"/>
              <a:ext cx="159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28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200" b="1">
                  <a:solidFill>
                    <a:srgbClr val="000000"/>
                  </a:solidFill>
                  <a:ea typeface="宋体" panose="02010600030101010101" pitchFamily="2" charset="-122"/>
                </a:rPr>
                <a:t>0           1                 2               3                                         n-1               n</a:t>
              </a:r>
            </a:p>
          </p:txBody>
        </p:sp>
        <p:sp>
          <p:nvSpPr>
            <p:cNvPr id="25619" name="Line 15">
              <a:extLst>
                <a:ext uri="{FF2B5EF4-FFF2-40B4-BE49-F238E27FC236}">
                  <a16:creationId xmlns:a16="http://schemas.microsoft.com/office/drawing/2014/main" id="{19D8A7AC-A434-36BE-F89F-5310776A7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5" y="3067"/>
              <a:ext cx="0" cy="1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Text Box 16">
              <a:extLst>
                <a:ext uri="{FF2B5EF4-FFF2-40B4-BE49-F238E27FC236}">
                  <a16:creationId xmlns:a16="http://schemas.microsoft.com/office/drawing/2014/main" id="{37FF3C9E-5625-2A37-5F80-461BA358D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7" y="2840"/>
              <a:ext cx="14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400" b="1">
                  <a:solidFill>
                    <a:srgbClr val="000000"/>
                  </a:solidFill>
                  <a:ea typeface="楷体_GB2312" pitchFamily="49" charset="-122"/>
                </a:rPr>
                <a:t>2G</a:t>
              </a:r>
            </a:p>
          </p:txBody>
        </p:sp>
        <p:sp>
          <p:nvSpPr>
            <p:cNvPr id="25621" name="Text Box 17">
              <a:extLst>
                <a:ext uri="{FF2B5EF4-FFF2-40B4-BE49-F238E27FC236}">
                  <a16:creationId xmlns:a16="http://schemas.microsoft.com/office/drawing/2014/main" id="{EA847F88-6361-6C36-7AC7-E23531DDB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" y="2931"/>
              <a:ext cx="11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400" b="1">
                  <a:solidFill>
                    <a:srgbClr val="000000"/>
                  </a:solidFill>
                  <a:ea typeface="楷体_GB2312" pitchFamily="49" charset="-122"/>
                </a:rPr>
                <a:t>G</a:t>
              </a:r>
            </a:p>
          </p:txBody>
        </p:sp>
        <p:sp>
          <p:nvSpPr>
            <p:cNvPr id="25622" name="Text Box 18">
              <a:extLst>
                <a:ext uri="{FF2B5EF4-FFF2-40B4-BE49-F238E27FC236}">
                  <a16:creationId xmlns:a16="http://schemas.microsoft.com/office/drawing/2014/main" id="{A8318A7E-BECA-385E-4731-4CC48D1AAD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022"/>
              <a:ext cx="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400" b="1">
                  <a:solidFill>
                    <a:srgbClr val="000000"/>
                  </a:solidFill>
                  <a:ea typeface="楷体_GB2312" pitchFamily="49" charset="-122"/>
                </a:rPr>
                <a:t>0</a:t>
              </a:r>
            </a:p>
          </p:txBody>
        </p:sp>
        <p:sp>
          <p:nvSpPr>
            <p:cNvPr id="25623" name="Line 19">
              <a:extLst>
                <a:ext uri="{FF2B5EF4-FFF2-40B4-BE49-F238E27FC236}">
                  <a16:creationId xmlns:a16="http://schemas.microsoft.com/office/drawing/2014/main" id="{03BC17EF-520F-9ADB-7322-606838ACE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3203"/>
              <a:ext cx="45" cy="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5624" name="Group 20">
              <a:extLst>
                <a:ext uri="{FF2B5EF4-FFF2-40B4-BE49-F238E27FC236}">
                  <a16:creationId xmlns:a16="http://schemas.microsoft.com/office/drawing/2014/main" id="{7A7049DD-1E67-0B71-8D0F-EB48ABF50F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9" y="3113"/>
              <a:ext cx="1588" cy="181"/>
              <a:chOff x="3379" y="3113"/>
              <a:chExt cx="1588" cy="181"/>
            </a:xfrm>
          </p:grpSpPr>
          <p:sp>
            <p:nvSpPr>
              <p:cNvPr id="25625" name="Freeform 21">
                <a:extLst>
                  <a:ext uri="{FF2B5EF4-FFF2-40B4-BE49-F238E27FC236}">
                    <a16:creationId xmlns:a16="http://schemas.microsoft.com/office/drawing/2014/main" id="{C180F908-D36D-5B75-5020-C43FE64C2B8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379" y="3154"/>
                <a:ext cx="907" cy="49"/>
              </a:xfrm>
              <a:custGeom>
                <a:avLst/>
                <a:gdLst>
                  <a:gd name="T0" fmla="*/ 0 w 2160"/>
                  <a:gd name="T1" fmla="*/ 0 h 1"/>
                  <a:gd name="T2" fmla="*/ 12 w 2160"/>
                  <a:gd name="T3" fmla="*/ 0 h 1"/>
                  <a:gd name="T4" fmla="*/ 0 60000 65536"/>
                  <a:gd name="T5" fmla="*/ 0 60000 65536"/>
                  <a:gd name="T6" fmla="*/ 0 w 2160"/>
                  <a:gd name="T7" fmla="*/ 0 h 1"/>
                  <a:gd name="T8" fmla="*/ 2160 w 216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0" h="1">
                    <a:moveTo>
                      <a:pt x="0" y="0"/>
                    </a:moveTo>
                    <a:lnTo>
                      <a:pt x="216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6" name="Line 22">
                <a:extLst>
                  <a:ext uri="{FF2B5EF4-FFF2-40B4-BE49-F238E27FC236}">
                    <a16:creationId xmlns:a16="http://schemas.microsoft.com/office/drawing/2014/main" id="{630C5977-181F-4872-DF1A-2397722D9A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86" y="3113"/>
                <a:ext cx="46" cy="9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7" name="Line 23">
                <a:extLst>
                  <a:ext uri="{FF2B5EF4-FFF2-40B4-BE49-F238E27FC236}">
                    <a16:creationId xmlns:a16="http://schemas.microsoft.com/office/drawing/2014/main" id="{0D14DAC6-9BF1-D54E-B97C-D067243E8D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2" y="3113"/>
                <a:ext cx="0" cy="18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8" name="Line 24">
                <a:extLst>
                  <a:ext uri="{FF2B5EF4-FFF2-40B4-BE49-F238E27FC236}">
                    <a16:creationId xmlns:a16="http://schemas.microsoft.com/office/drawing/2014/main" id="{0D09DCA9-8702-5A63-EA6F-87EF3C4B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3203"/>
                <a:ext cx="59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9906" name="AutoShape 34">
            <a:extLst>
              <a:ext uri="{FF2B5EF4-FFF2-40B4-BE49-F238E27FC236}">
                <a16:creationId xmlns:a16="http://schemas.microsoft.com/office/drawing/2014/main" id="{6777652B-E978-8945-B97A-B11241752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864" y="4720740"/>
            <a:ext cx="1081087" cy="550247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AE58E"/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9907" name="Text Box 35">
            <a:extLst>
              <a:ext uri="{FF2B5EF4-FFF2-40B4-BE49-F238E27FC236}">
                <a16:creationId xmlns:a16="http://schemas.microsoft.com/office/drawing/2014/main" id="{CC6C266B-CA97-6D99-3466-911DE296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1609725"/>
            <a:ext cx="53990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(2)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等差系列现值计算（已知</a:t>
            </a:r>
            <a:r>
              <a:rPr lang="en-US" altLang="zh-CN" sz="2000" b="1" i="1" dirty="0">
                <a:latin typeface="幼圆" pitchFamily="49" charset="-122"/>
                <a:ea typeface="幼圆" pitchFamily="49" charset="-122"/>
              </a:rPr>
              <a:t>G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，求</a:t>
            </a:r>
            <a:r>
              <a:rPr lang="en-US" altLang="zh-CN" sz="2000" b="1" i="1" dirty="0">
                <a:latin typeface="幼圆" pitchFamily="49" charset="-122"/>
                <a:ea typeface="幼圆" pitchFamily="49" charset="-122"/>
              </a:rPr>
              <a:t>P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</a:t>
            </a:r>
          </a:p>
        </p:txBody>
      </p:sp>
      <p:sp>
        <p:nvSpPr>
          <p:cNvPr id="25608" name="Rectangle 38">
            <a:extLst>
              <a:ext uri="{FF2B5EF4-FFF2-40B4-BE49-F238E27FC236}">
                <a16:creationId xmlns:a16="http://schemas.microsoft.com/office/drawing/2014/main" id="{E78AB70A-C0EE-F859-7E04-84F236042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25609" name="文本框 2">
            <a:extLst>
              <a:ext uri="{FF2B5EF4-FFF2-40B4-BE49-F238E27FC236}">
                <a16:creationId xmlns:a16="http://schemas.microsoft.com/office/drawing/2014/main" id="{A2B31BBD-303D-2661-9A73-99079BAF4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1" y="3114676"/>
            <a:ext cx="407511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由</a:t>
            </a:r>
            <a:r>
              <a:rPr lang="en-US" altLang="zh-CN" sz="2000" b="1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P</a:t>
            </a:r>
            <a:r>
              <a:rPr lang="zh-CN" altLang="en-US" sz="2000" b="1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sz="2000" b="1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F</a:t>
            </a:r>
            <a:r>
              <a:rPr lang="zh-CN" altLang="en-US" sz="2000" b="1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的关系可知：</a:t>
            </a:r>
            <a:endParaRPr lang="en-US" altLang="zh-CN" sz="2000" b="1">
              <a:solidFill>
                <a:srgbClr val="FF0000"/>
              </a:solidFill>
              <a:latin typeface="幼圆" pitchFamily="49" charset="-122"/>
              <a:ea typeface="幼圆" pitchFamily="49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" name="Object 29">
            <a:extLst>
              <a:ext uri="{FF2B5EF4-FFF2-40B4-BE49-F238E27FC236}">
                <a16:creationId xmlns:a16="http://schemas.microsoft.com/office/drawing/2014/main" id="{96B5067D-C0E2-B051-3A0F-058FBE751E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5100" y="3890964"/>
          <a:ext cx="5957888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924700" imgH="14922500" progId="Equation.DSMT4">
                  <p:embed/>
                </p:oleObj>
              </mc:Choice>
              <mc:Fallback>
                <p:oleObj name="Equation" r:id="rId3" imgW="57924700" imgH="14922500" progId="Equation.DSMT4">
                  <p:embed/>
                  <p:pic>
                    <p:nvPicPr>
                      <p:cNvPr id="5" name="Object 29">
                        <a:extLst>
                          <a:ext uri="{FF2B5EF4-FFF2-40B4-BE49-F238E27FC236}">
                            <a16:creationId xmlns:a16="http://schemas.microsoft.com/office/drawing/2014/main" id="{96B5067D-C0E2-B051-3A0F-058FBE751E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3890964"/>
                        <a:ext cx="5957888" cy="1284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9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9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7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nimBg="1"/>
      <p:bldP spid="79877" grpId="0" animBg="1"/>
      <p:bldP spid="799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27A34D5-7288-89F3-12BA-0157397904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资金的时间价值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38E9A3D-BEB0-FFCE-5745-26DD9C0F0D4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95500" y="1844676"/>
            <a:ext cx="8045450" cy="3584575"/>
          </a:xfrm>
        </p:spPr>
        <p:txBody>
          <a:bodyPr/>
          <a:lstStyle/>
          <a:p>
            <a:pPr marL="0" indent="0"/>
            <a:r>
              <a:rPr lang="zh-CN" altLang="en-US" b="1" dirty="0"/>
              <a:t>复利的威力</a:t>
            </a:r>
            <a:endParaRPr lang="zh-CN" altLang="en-US" dirty="0"/>
          </a:p>
          <a:p>
            <a:pPr marL="0" indent="0"/>
            <a:r>
              <a:rPr lang="en-US" altLang="zh-CN" sz="2400" dirty="0"/>
              <a:t>        24</a:t>
            </a:r>
            <a:r>
              <a:rPr lang="zh-CN" altLang="en-US" sz="2400" dirty="0"/>
              <a:t>美元买下曼哈顿！</a:t>
            </a:r>
            <a:r>
              <a:rPr lang="en-US" altLang="zh-CN" sz="2400" dirty="0"/>
              <a:t>1626</a:t>
            </a:r>
            <a:r>
              <a:rPr lang="zh-CN" altLang="en-US" sz="2400" dirty="0"/>
              <a:t>年，荷属美洲新尼德兰省总督 </a:t>
            </a:r>
            <a:r>
              <a:rPr lang="en-US" altLang="zh-CN" sz="2400" dirty="0" err="1"/>
              <a:t>PeterMinuit</a:t>
            </a:r>
            <a:r>
              <a:rPr lang="zh-CN" altLang="en-US" sz="2400" dirty="0"/>
              <a:t> 花了大约</a:t>
            </a:r>
            <a:r>
              <a:rPr lang="en-US" altLang="zh-CN" sz="2400" dirty="0"/>
              <a:t>24</a:t>
            </a:r>
            <a:r>
              <a:rPr lang="zh-CN" altLang="en-US" sz="2400" dirty="0"/>
              <a:t>美元从印第安人手中买下了曼哈顿岛。而到</a:t>
            </a:r>
            <a:r>
              <a:rPr lang="en-US" altLang="zh-CN" sz="2400" dirty="0"/>
              <a:t>2000</a:t>
            </a:r>
            <a:r>
              <a:rPr lang="zh-CN" altLang="en-US" sz="2400" dirty="0"/>
              <a:t>年</a:t>
            </a:r>
            <a:r>
              <a:rPr lang="en-US" altLang="zh-CN" sz="2400" dirty="0"/>
              <a:t>1</a:t>
            </a:r>
            <a:r>
              <a:rPr lang="zh-CN" altLang="en-US" sz="2400" dirty="0"/>
              <a:t>月</a:t>
            </a:r>
            <a:r>
              <a:rPr lang="en-US" altLang="zh-CN" sz="2400" dirty="0"/>
              <a:t>1</a:t>
            </a:r>
            <a:r>
              <a:rPr lang="zh-CN" altLang="en-US" sz="2400" dirty="0"/>
              <a:t>日，曼哈顿岛的价值已经达到了约</a:t>
            </a:r>
            <a:r>
              <a:rPr lang="en-US" altLang="zh-CN" sz="2400" dirty="0"/>
              <a:t>2.5</a:t>
            </a:r>
            <a:r>
              <a:rPr lang="zh-CN" altLang="en-US" sz="2400" dirty="0"/>
              <a:t>万亿美元。以</a:t>
            </a:r>
            <a:r>
              <a:rPr lang="en-US" altLang="zh-CN" sz="2400" dirty="0"/>
              <a:t>24</a:t>
            </a:r>
            <a:r>
              <a:rPr lang="zh-CN" altLang="en-US" sz="2400" dirty="0"/>
              <a:t>美元买下曼哈顿，</a:t>
            </a:r>
            <a:r>
              <a:rPr lang="en-US" altLang="zh-CN" sz="2400" dirty="0" err="1"/>
              <a:t>PeterMinuit</a:t>
            </a:r>
            <a:r>
              <a:rPr lang="zh-CN" altLang="en-US" sz="2400" dirty="0"/>
              <a:t>无疑占了一个天大的便宜。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3B4852-1301-5715-F59B-D8B5A1DFD02C}"/>
              </a:ext>
            </a:extLst>
          </p:cNvPr>
          <p:cNvSpPr txBox="1"/>
          <p:nvPr/>
        </p:nvSpPr>
        <p:spPr>
          <a:xfrm>
            <a:off x="2359025" y="4703841"/>
            <a:ext cx="804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“宇宙间最大的能量是复利，世界的第八奇迹是复利。”</a:t>
            </a:r>
            <a:endParaRPr kumimoji="1" lang="en-US" altLang="zh-CN" sz="2400" b="1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CN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——</a:t>
            </a:r>
            <a:r>
              <a:rPr kumimoji="1" lang="zh-CN" altLang="en-US" sz="24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爱因斯坦</a:t>
            </a:r>
          </a:p>
        </p:txBody>
      </p:sp>
    </p:spTree>
  </p:cSld>
  <p:clrMapOvr>
    <a:masterClrMapping/>
  </p:clrMapOvr>
  <p:transition spd="slow">
    <p:pull dir="r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3">
            <a:extLst>
              <a:ext uri="{FF2B5EF4-FFF2-40B4-BE49-F238E27FC236}">
                <a16:creationId xmlns:a16="http://schemas.microsoft.com/office/drawing/2014/main" id="{004918BB-8CA2-5F73-27A5-A66ACE2D2D6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0C6FA9E3-7721-BD46-88F8-13342F8CBCAC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30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81664D58-24C0-9D36-8FB5-E5F4D70DC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124" y="5870977"/>
            <a:ext cx="8757376" cy="276999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50000">
                <a:srgbClr val="D3E6F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BD135B90-7A76-A73C-7557-4154AE5345DA}"/>
              </a:ext>
            </a:extLst>
          </p:cNvPr>
          <p:cNvGrpSpPr>
            <a:grpSpLocks/>
          </p:cNvGrpSpPr>
          <p:nvPr/>
        </p:nvGrpSpPr>
        <p:grpSpPr bwMode="auto">
          <a:xfrm>
            <a:off x="3432176" y="2176464"/>
            <a:ext cx="5040313" cy="676275"/>
            <a:chOff x="1202" y="1507"/>
            <a:chExt cx="3175" cy="426"/>
          </a:xfrm>
        </p:grpSpPr>
        <p:grpSp>
          <p:nvGrpSpPr>
            <p:cNvPr id="26661" name="Group 7">
              <a:extLst>
                <a:ext uri="{FF2B5EF4-FFF2-40B4-BE49-F238E27FC236}">
                  <a16:creationId xmlns:a16="http://schemas.microsoft.com/office/drawing/2014/main" id="{D3D6A38B-2BE3-EE36-4DAA-0A911FC936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" y="1706"/>
              <a:ext cx="2767" cy="227"/>
              <a:chOff x="1610" y="1706"/>
              <a:chExt cx="2767" cy="227"/>
            </a:xfrm>
          </p:grpSpPr>
          <p:sp>
            <p:nvSpPr>
              <p:cNvPr id="26663" name="Rectangle 8">
                <a:extLst>
                  <a:ext uri="{FF2B5EF4-FFF2-40B4-BE49-F238E27FC236}">
                    <a16:creationId xmlns:a16="http://schemas.microsoft.com/office/drawing/2014/main" id="{1D1301FB-8DD3-04F5-8C6D-DD3FA3EB9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1732"/>
                <a:ext cx="0" cy="174"/>
              </a:xfrm>
              <a:prstGeom prst="rect">
                <a:avLst/>
              </a:prstGeom>
              <a:solidFill>
                <a:srgbClr val="FEF9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64" name="Line 9">
                <a:extLst>
                  <a:ext uri="{FF2B5EF4-FFF2-40B4-BE49-F238E27FC236}">
                    <a16:creationId xmlns:a16="http://schemas.microsoft.com/office/drawing/2014/main" id="{37E8187D-4943-EC84-FC1E-78A08746D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0" y="1706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65" name="Line 10">
                <a:extLst>
                  <a:ext uri="{FF2B5EF4-FFF2-40B4-BE49-F238E27FC236}">
                    <a16:creationId xmlns:a16="http://schemas.microsoft.com/office/drawing/2014/main" id="{9AAF819D-95F4-C9E8-CE45-9FCE7D31E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0" y="1706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66" name="Line 11">
                <a:extLst>
                  <a:ext uri="{FF2B5EF4-FFF2-40B4-BE49-F238E27FC236}">
                    <a16:creationId xmlns:a16="http://schemas.microsoft.com/office/drawing/2014/main" id="{B38DF85C-F785-2020-0D18-780FB23A46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08" y="1706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67" name="Line 12">
                <a:extLst>
                  <a:ext uri="{FF2B5EF4-FFF2-40B4-BE49-F238E27FC236}">
                    <a16:creationId xmlns:a16="http://schemas.microsoft.com/office/drawing/2014/main" id="{4004553B-682E-5223-EF30-356B03900D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0" y="1706"/>
                <a:ext cx="2767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68" name="Line 13">
                <a:extLst>
                  <a:ext uri="{FF2B5EF4-FFF2-40B4-BE49-F238E27FC236}">
                    <a16:creationId xmlns:a16="http://schemas.microsoft.com/office/drawing/2014/main" id="{CB2261D7-5690-809B-D335-B890B08D4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3" y="1706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69" name="Line 14">
                <a:extLst>
                  <a:ext uri="{FF2B5EF4-FFF2-40B4-BE49-F238E27FC236}">
                    <a16:creationId xmlns:a16="http://schemas.microsoft.com/office/drawing/2014/main" id="{C77564CF-0D91-F6CC-04B9-B3009206E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77" y="1706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662" name="Text Box 15">
              <a:extLst>
                <a:ext uri="{FF2B5EF4-FFF2-40B4-BE49-F238E27FC236}">
                  <a16:creationId xmlns:a16="http://schemas.microsoft.com/office/drawing/2014/main" id="{CC981F7E-11B6-BDBB-BEAD-3D2A18797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1507"/>
              <a:ext cx="63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A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G</a:t>
              </a:r>
              <a:r>
                <a:rPr lang="en-US" altLang="zh-CN" sz="2000" b="1" dirty="0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=</a:t>
              </a:r>
              <a:r>
                <a:rPr lang="en-US" altLang="zh-CN" sz="2000" b="1" dirty="0">
                  <a:latin typeface="幼圆" pitchFamily="49" charset="-122"/>
                  <a:ea typeface="幼圆" pitchFamily="49" charset="-122"/>
                </a:rPr>
                <a:t>?</a:t>
              </a:r>
              <a:endParaRPr lang="en-US" altLang="zh-CN" sz="2000" b="1" baseline="-25000" dirty="0">
                <a:latin typeface="幼圆" pitchFamily="49" charset="-122"/>
                <a:ea typeface="幼圆" pitchFamily="49" charset="-122"/>
              </a:endParaRPr>
            </a:p>
          </p:txBody>
        </p:sp>
      </p:grpSp>
      <p:sp>
        <p:nvSpPr>
          <p:cNvPr id="81936" name="Text Box 16">
            <a:extLst>
              <a:ext uri="{FF2B5EF4-FFF2-40B4-BE49-F238E27FC236}">
                <a16:creationId xmlns:a16="http://schemas.microsoft.com/office/drawing/2014/main" id="{0343D926-2616-8B4E-46AE-1826C5358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39" y="1341439"/>
            <a:ext cx="4518025" cy="33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（</a:t>
            </a: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）等差系列年金计算（已知</a:t>
            </a:r>
            <a:r>
              <a:rPr lang="en-US" altLang="zh-CN" sz="2000" b="1" i="1" dirty="0">
                <a:latin typeface="幼圆" pitchFamily="49" charset="-122"/>
                <a:ea typeface="幼圆" pitchFamily="49" charset="-122"/>
              </a:rPr>
              <a:t>G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，求</a:t>
            </a:r>
            <a:r>
              <a:rPr lang="en-US" altLang="zh-CN" sz="2000" b="1" i="1" dirty="0">
                <a:latin typeface="幼圆" pitchFamily="49" charset="-122"/>
                <a:ea typeface="幼圆" pitchFamily="49" charset="-122"/>
              </a:rPr>
              <a:t>A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</a:t>
            </a:r>
          </a:p>
        </p:txBody>
      </p:sp>
      <p:sp>
        <p:nvSpPr>
          <p:cNvPr id="81942" name="Text Box 22">
            <a:extLst>
              <a:ext uri="{FF2B5EF4-FFF2-40B4-BE49-F238E27FC236}">
                <a16:creationId xmlns:a16="http://schemas.microsoft.com/office/drawing/2014/main" id="{85B05221-F9E6-2595-E08C-FED8A088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929" y="5804056"/>
            <a:ext cx="3063875" cy="35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8000"/>
              </a:lnSpc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等差数列年金公式</a:t>
            </a:r>
          </a:p>
        </p:txBody>
      </p:sp>
      <p:sp>
        <p:nvSpPr>
          <p:cNvPr id="26659" name="Rectangle 24">
            <a:extLst>
              <a:ext uri="{FF2B5EF4-FFF2-40B4-BE49-F238E27FC236}">
                <a16:creationId xmlns:a16="http://schemas.microsoft.com/office/drawing/2014/main" id="{A06B79DC-9740-95E5-ACCA-79EFAFBE5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398" y="5847987"/>
            <a:ext cx="2881312" cy="369332"/>
          </a:xfrm>
          <a:prstGeom prst="rect">
            <a:avLst/>
          </a:prstGeom>
          <a:gradFill rotWithShape="1">
            <a:gsLst>
              <a:gs pos="0">
                <a:srgbClr val="D1F4FB"/>
              </a:gs>
              <a:gs pos="100000">
                <a:srgbClr val="BFCCD3"/>
              </a:gs>
            </a:gsLst>
            <a:lin ang="5400000" scaled="1"/>
          </a:gradFill>
          <a:ln>
            <a:noFill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0F0B14AE-9AAE-563C-0C8E-A8DBFF384311}"/>
              </a:ext>
            </a:extLst>
          </p:cNvPr>
          <p:cNvGrpSpPr>
            <a:grpSpLocks/>
          </p:cNvGrpSpPr>
          <p:nvPr/>
        </p:nvGrpSpPr>
        <p:grpSpPr bwMode="auto">
          <a:xfrm>
            <a:off x="3287714" y="1844675"/>
            <a:ext cx="6408737" cy="1593850"/>
            <a:chOff x="3379" y="2568"/>
            <a:chExt cx="1966" cy="1004"/>
          </a:xfrm>
        </p:grpSpPr>
        <p:sp>
          <p:nvSpPr>
            <p:cNvPr id="26641" name="Freeform 27">
              <a:extLst>
                <a:ext uri="{FF2B5EF4-FFF2-40B4-BE49-F238E27FC236}">
                  <a16:creationId xmlns:a16="http://schemas.microsoft.com/office/drawing/2014/main" id="{0D51F5C4-FF5D-33CC-A242-1494B587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" y="3113"/>
              <a:ext cx="49" cy="233"/>
            </a:xfrm>
            <a:custGeom>
              <a:avLst/>
              <a:gdLst>
                <a:gd name="T0" fmla="*/ 0 w 1"/>
                <a:gd name="T1" fmla="*/ 1 h 168"/>
                <a:gd name="T2" fmla="*/ 0 w 1"/>
                <a:gd name="T3" fmla="*/ 0 h 168"/>
                <a:gd name="T4" fmla="*/ 0 60000 65536"/>
                <a:gd name="T5" fmla="*/ 0 60000 65536"/>
                <a:gd name="T6" fmla="*/ 0 w 1"/>
                <a:gd name="T7" fmla="*/ 0 h 168"/>
                <a:gd name="T8" fmla="*/ 1 w 1"/>
                <a:gd name="T9" fmla="*/ 168 h 1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68">
                  <a:moveTo>
                    <a:pt x="0" y="16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42" name="Freeform 28">
              <a:extLst>
                <a:ext uri="{FF2B5EF4-FFF2-40B4-BE49-F238E27FC236}">
                  <a16:creationId xmlns:a16="http://schemas.microsoft.com/office/drawing/2014/main" id="{9548C07D-53C1-467D-AB7C-B9408CCE10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04" y="2886"/>
              <a:ext cx="104" cy="233"/>
            </a:xfrm>
            <a:custGeom>
              <a:avLst/>
              <a:gdLst>
                <a:gd name="T0" fmla="*/ 0 w 1"/>
                <a:gd name="T1" fmla="*/ 86 h 408"/>
                <a:gd name="T2" fmla="*/ 0 w 1"/>
                <a:gd name="T3" fmla="*/ 0 h 408"/>
                <a:gd name="T4" fmla="*/ 0 60000 65536"/>
                <a:gd name="T5" fmla="*/ 0 60000 65536"/>
                <a:gd name="T6" fmla="*/ 0 w 1"/>
                <a:gd name="T7" fmla="*/ 0 h 408"/>
                <a:gd name="T8" fmla="*/ 1 w 1"/>
                <a:gd name="T9" fmla="*/ 408 h 4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08">
                  <a:moveTo>
                    <a:pt x="0" y="4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43" name="Freeform 29">
              <a:extLst>
                <a:ext uri="{FF2B5EF4-FFF2-40B4-BE49-F238E27FC236}">
                  <a16:creationId xmlns:a16="http://schemas.microsoft.com/office/drawing/2014/main" id="{A602B1AA-2683-9D1E-370D-5DB185C493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21" y="2817"/>
              <a:ext cx="46" cy="233"/>
            </a:xfrm>
            <a:custGeom>
              <a:avLst/>
              <a:gdLst>
                <a:gd name="T0" fmla="*/ 0 w 1"/>
                <a:gd name="T1" fmla="*/ 102 h 513"/>
                <a:gd name="T2" fmla="*/ 0 w 1"/>
                <a:gd name="T3" fmla="*/ 0 h 513"/>
                <a:gd name="T4" fmla="*/ 0 60000 65536"/>
                <a:gd name="T5" fmla="*/ 0 60000 65536"/>
                <a:gd name="T6" fmla="*/ 0 w 1"/>
                <a:gd name="T7" fmla="*/ 0 h 513"/>
                <a:gd name="T8" fmla="*/ 1 w 1"/>
                <a:gd name="T9" fmla="*/ 513 h 51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13">
                  <a:moveTo>
                    <a:pt x="0" y="513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44" name="Line 30">
              <a:extLst>
                <a:ext uri="{FF2B5EF4-FFF2-40B4-BE49-F238E27FC236}">
                  <a16:creationId xmlns:a16="http://schemas.microsoft.com/office/drawing/2014/main" id="{DF16FD5B-4338-7777-AECD-AF673C078A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0000" flipV="1">
              <a:off x="3650" y="2794"/>
              <a:ext cx="1316" cy="41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45" name="Freeform 31">
              <a:extLst>
                <a:ext uri="{FF2B5EF4-FFF2-40B4-BE49-F238E27FC236}">
                  <a16:creationId xmlns:a16="http://schemas.microsoft.com/office/drawing/2014/main" id="{CD81C1F8-1AC1-7118-6D2B-FA98FB470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3203"/>
              <a:ext cx="1" cy="233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22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46" name="Text Box 32">
              <a:extLst>
                <a:ext uri="{FF2B5EF4-FFF2-40B4-BE49-F238E27FC236}">
                  <a16:creationId xmlns:a16="http://schemas.microsoft.com/office/drawing/2014/main" id="{DC82595A-D548-58B2-6D5E-C6A37CC20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2568"/>
              <a:ext cx="5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(n-1)G</a:t>
              </a:r>
            </a:p>
          </p:txBody>
        </p:sp>
        <p:sp>
          <p:nvSpPr>
            <p:cNvPr id="26647" name="Rectangle 33">
              <a:extLst>
                <a:ext uri="{FF2B5EF4-FFF2-40B4-BE49-F238E27FC236}">
                  <a16:creationId xmlns:a16="http://schemas.microsoft.com/office/drawing/2014/main" id="{B8279EB9-A39A-A7E0-8671-91C5C42C0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" y="3380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>
                  <a:solidFill>
                    <a:srgbClr val="000000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1400" b="1" baseline="-25000">
                  <a:solidFill>
                    <a:srgbClr val="000000"/>
                  </a:solidFill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6648" name="Text Box 34">
              <a:extLst>
                <a:ext uri="{FF2B5EF4-FFF2-40B4-BE49-F238E27FC236}">
                  <a16:creationId xmlns:a16="http://schemas.microsoft.com/office/drawing/2014/main" id="{93A42A52-FD5B-96CE-6C6F-3A697677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3203"/>
              <a:ext cx="159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28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2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0                1                  2                  3                                                 n-1                 n</a:t>
              </a:r>
            </a:p>
          </p:txBody>
        </p:sp>
        <p:sp>
          <p:nvSpPr>
            <p:cNvPr id="26649" name="Line 35">
              <a:extLst>
                <a:ext uri="{FF2B5EF4-FFF2-40B4-BE49-F238E27FC236}">
                  <a16:creationId xmlns:a16="http://schemas.microsoft.com/office/drawing/2014/main" id="{7E9C24E5-B2BA-5DBC-B171-BD674EBAF6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5" y="3067"/>
              <a:ext cx="0" cy="1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50" name="Text Box 36">
              <a:extLst>
                <a:ext uri="{FF2B5EF4-FFF2-40B4-BE49-F238E27FC236}">
                  <a16:creationId xmlns:a16="http://schemas.microsoft.com/office/drawing/2014/main" id="{41105BCD-EA2A-71D1-DA18-340DC7F8E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" y="2840"/>
              <a:ext cx="1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400" b="1">
                  <a:solidFill>
                    <a:srgbClr val="000000"/>
                  </a:solidFill>
                  <a:ea typeface="楷体_GB2312" pitchFamily="49" charset="-122"/>
                </a:rPr>
                <a:t>2G</a:t>
              </a:r>
            </a:p>
          </p:txBody>
        </p:sp>
        <p:sp>
          <p:nvSpPr>
            <p:cNvPr id="26651" name="Text Box 37">
              <a:extLst>
                <a:ext uri="{FF2B5EF4-FFF2-40B4-BE49-F238E27FC236}">
                  <a16:creationId xmlns:a16="http://schemas.microsoft.com/office/drawing/2014/main" id="{5A6316F0-4052-F196-2EFA-5C3E1BBC41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3" y="2931"/>
              <a:ext cx="9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400" b="1">
                  <a:solidFill>
                    <a:srgbClr val="000000"/>
                  </a:solidFill>
                  <a:ea typeface="楷体_GB2312" pitchFamily="49" charset="-122"/>
                </a:rPr>
                <a:t>G</a:t>
              </a:r>
            </a:p>
          </p:txBody>
        </p:sp>
        <p:sp>
          <p:nvSpPr>
            <p:cNvPr id="26652" name="Text Box 38">
              <a:extLst>
                <a:ext uri="{FF2B5EF4-FFF2-40B4-BE49-F238E27FC236}">
                  <a16:creationId xmlns:a16="http://schemas.microsoft.com/office/drawing/2014/main" id="{66702045-5448-6085-3A7D-24A5C1020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7" y="3022"/>
              <a:ext cx="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400" b="1">
                  <a:solidFill>
                    <a:srgbClr val="000000"/>
                  </a:solidFill>
                  <a:ea typeface="楷体_GB2312" pitchFamily="49" charset="-122"/>
                </a:rPr>
                <a:t>0</a:t>
              </a:r>
            </a:p>
          </p:txBody>
        </p:sp>
        <p:sp>
          <p:nvSpPr>
            <p:cNvPr id="26653" name="Line 39">
              <a:extLst>
                <a:ext uri="{FF2B5EF4-FFF2-40B4-BE49-F238E27FC236}">
                  <a16:creationId xmlns:a16="http://schemas.microsoft.com/office/drawing/2014/main" id="{A0C626E8-C8A9-69A8-3A47-2E441ECCA1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3203"/>
              <a:ext cx="45" cy="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6654" name="Group 40">
              <a:extLst>
                <a:ext uri="{FF2B5EF4-FFF2-40B4-BE49-F238E27FC236}">
                  <a16:creationId xmlns:a16="http://schemas.microsoft.com/office/drawing/2014/main" id="{1DB5FC7B-927D-BE6B-16B3-BB3500CD9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9" y="3113"/>
              <a:ext cx="1588" cy="274"/>
              <a:chOff x="3379" y="3113"/>
              <a:chExt cx="1588" cy="274"/>
            </a:xfrm>
          </p:grpSpPr>
          <p:sp>
            <p:nvSpPr>
              <p:cNvPr id="26655" name="Freeform 41">
                <a:extLst>
                  <a:ext uri="{FF2B5EF4-FFF2-40B4-BE49-F238E27FC236}">
                    <a16:creationId xmlns:a16="http://schemas.microsoft.com/office/drawing/2014/main" id="{BAF99E32-2206-B99F-A224-655244939ED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379" y="3154"/>
                <a:ext cx="907" cy="233"/>
              </a:xfrm>
              <a:custGeom>
                <a:avLst/>
                <a:gdLst>
                  <a:gd name="T0" fmla="*/ 0 w 2160"/>
                  <a:gd name="T1" fmla="*/ 0 h 1"/>
                  <a:gd name="T2" fmla="*/ 12 w 2160"/>
                  <a:gd name="T3" fmla="*/ 0 h 1"/>
                  <a:gd name="T4" fmla="*/ 0 60000 65536"/>
                  <a:gd name="T5" fmla="*/ 0 60000 65536"/>
                  <a:gd name="T6" fmla="*/ 0 w 2160"/>
                  <a:gd name="T7" fmla="*/ 0 h 1"/>
                  <a:gd name="T8" fmla="*/ 2160 w 2160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0" h="1">
                    <a:moveTo>
                      <a:pt x="0" y="0"/>
                    </a:moveTo>
                    <a:lnTo>
                      <a:pt x="216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56" name="Line 42">
                <a:extLst>
                  <a:ext uri="{FF2B5EF4-FFF2-40B4-BE49-F238E27FC236}">
                    <a16:creationId xmlns:a16="http://schemas.microsoft.com/office/drawing/2014/main" id="{17369936-2302-3193-7FB9-A3E2297579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86" y="3113"/>
                <a:ext cx="46" cy="9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57" name="Line 43">
                <a:extLst>
                  <a:ext uri="{FF2B5EF4-FFF2-40B4-BE49-F238E27FC236}">
                    <a16:creationId xmlns:a16="http://schemas.microsoft.com/office/drawing/2014/main" id="{84C85E42-1C42-5026-5F66-3AD4E499E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2" y="3113"/>
                <a:ext cx="0" cy="18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58" name="Line 44">
                <a:extLst>
                  <a:ext uri="{FF2B5EF4-FFF2-40B4-BE49-F238E27FC236}">
                    <a16:creationId xmlns:a16="http://schemas.microsoft.com/office/drawing/2014/main" id="{82DAA84D-2075-AF3A-D87D-D499911E7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3203"/>
                <a:ext cx="59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6640" name="Rectangle 48">
            <a:extLst>
              <a:ext uri="{FF2B5EF4-FFF2-40B4-BE49-F238E27FC236}">
                <a16:creationId xmlns:a16="http://schemas.microsoft.com/office/drawing/2014/main" id="{EACC391A-B206-D635-CA6D-7B49E767F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3" name="椭圆形标注 2">
            <a:extLst>
              <a:ext uri="{FF2B5EF4-FFF2-40B4-BE49-F238E27FC236}">
                <a16:creationId xmlns:a16="http://schemas.microsoft.com/office/drawing/2014/main" id="{5872DD0B-E261-9231-ADA9-87D33E4D79BE}"/>
              </a:ext>
            </a:extLst>
          </p:cNvPr>
          <p:cNvSpPr/>
          <p:nvPr/>
        </p:nvSpPr>
        <p:spPr>
          <a:xfrm rot="318888">
            <a:off x="8604946" y="1780152"/>
            <a:ext cx="2050539" cy="880697"/>
          </a:xfrm>
          <a:prstGeom prst="wedgeEllipseCallout">
            <a:avLst>
              <a:gd name="adj1" fmla="val -56878"/>
              <a:gd name="adj2" fmla="val 205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FFFFFF"/>
              </a:solidFill>
              <a:latin typeface="Times New Roman"/>
              <a:ea typeface="隶书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5C666C-D87C-39A7-A5C7-CF926C87E178}"/>
              </a:ext>
            </a:extLst>
          </p:cNvPr>
          <p:cNvSpPr txBox="1"/>
          <p:nvPr/>
        </p:nvSpPr>
        <p:spPr>
          <a:xfrm>
            <a:off x="8886310" y="1927575"/>
            <a:ext cx="1747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相当于把斜线抹平！！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CA8557-A6D4-8AB1-1A3B-94D1FEFD0964}"/>
              </a:ext>
            </a:extLst>
          </p:cNvPr>
          <p:cNvSpPr txBox="1"/>
          <p:nvPr/>
        </p:nvSpPr>
        <p:spPr>
          <a:xfrm>
            <a:off x="1802897" y="3485467"/>
            <a:ext cx="8513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000000"/>
                </a:solidFill>
                <a:highlight>
                  <a:srgbClr val="D7B611"/>
                </a:highlight>
                <a:latin typeface="Tahoma" panose="020B0604030504040204" pitchFamily="34" charset="0"/>
                <a:ea typeface="宋体" panose="02010600030101010101" pitchFamily="2" charset="-122"/>
              </a:rPr>
              <a:t>基本思路</a:t>
            </a:r>
            <a:r>
              <a:rPr kumimoji="1" lang="en-US" altLang="zh-CN" b="1" dirty="0">
                <a:solidFill>
                  <a:srgbClr val="000000"/>
                </a:solidFill>
                <a:highlight>
                  <a:srgbClr val="D7B611"/>
                </a:highlight>
                <a:latin typeface="Tahoma" panose="020B0604030504040204" pitchFamily="34" charset="0"/>
                <a:ea typeface="宋体" panose="02010600030101010101" pitchFamily="2" charset="-122"/>
                <a:sym typeface="Wingdings" pitchFamily="2" charset="2"/>
              </a:rPr>
              <a:t>: </a:t>
            </a:r>
            <a:r>
              <a:rPr kumimoji="1" lang="zh-CN" altLang="en-US" b="1" u="sng" dirty="0">
                <a:solidFill>
                  <a:srgbClr val="000000"/>
                </a:solidFill>
                <a:highlight>
                  <a:srgbClr val="D7B611"/>
                </a:highlight>
                <a:latin typeface="Tahoma" panose="020B0604030504040204" pitchFamily="34" charset="0"/>
                <a:ea typeface="宋体" panose="02010600030101010101" pitchFamily="2" charset="-122"/>
                <a:sym typeface="Wingdings" pitchFamily="2" charset="2"/>
              </a:rPr>
              <a:t>寻找使得下面两个模式的现金流</a:t>
            </a:r>
            <a:r>
              <a:rPr kumimoji="1" lang="zh-CN" altLang="en-US" b="1" u="sng" dirty="0">
                <a:solidFill>
                  <a:srgbClr val="7030A0"/>
                </a:solidFill>
                <a:highlight>
                  <a:srgbClr val="D7B611"/>
                </a:highlight>
                <a:latin typeface="Tahoma" panose="020B0604030504040204" pitchFamily="34" charset="0"/>
                <a:ea typeface="宋体" panose="02010600030101010101" pitchFamily="2" charset="-122"/>
                <a:sym typeface="Wingdings" pitchFamily="2" charset="2"/>
              </a:rPr>
              <a:t>等价</a:t>
            </a:r>
            <a:r>
              <a:rPr kumimoji="1" lang="zh-CN" altLang="en-US" b="1" u="sng" dirty="0">
                <a:solidFill>
                  <a:srgbClr val="000000"/>
                </a:solidFill>
                <a:highlight>
                  <a:srgbClr val="D7B611"/>
                </a:highlight>
                <a:latin typeface="Tahoma" panose="020B0604030504040204" pitchFamily="34" charset="0"/>
                <a:ea typeface="宋体" panose="02010600030101010101" pitchFamily="2" charset="-122"/>
                <a:sym typeface="Wingdings" pitchFamily="2" charset="2"/>
              </a:rPr>
              <a:t>的</a:t>
            </a:r>
            <a:r>
              <a:rPr lang="en-US" altLang="zh-CN" b="1" u="sng" dirty="0">
                <a:solidFill>
                  <a:srgbClr val="FF0000"/>
                </a:solidFill>
                <a:highlight>
                  <a:srgbClr val="D7B611"/>
                </a:highlight>
                <a:latin typeface="幼圆" pitchFamily="49" charset="-122"/>
                <a:ea typeface="幼圆" pitchFamily="49" charset="-122"/>
              </a:rPr>
              <a:t>A</a:t>
            </a:r>
            <a:r>
              <a:rPr lang="en-US" altLang="zh-CN" b="1" u="sng" baseline="-25000" dirty="0">
                <a:solidFill>
                  <a:srgbClr val="FF0000"/>
                </a:solidFill>
                <a:highlight>
                  <a:srgbClr val="D7B611"/>
                </a:highlight>
                <a:latin typeface="幼圆" pitchFamily="49" charset="-122"/>
                <a:ea typeface="幼圆" pitchFamily="49" charset="-122"/>
              </a:rPr>
              <a:t>G</a:t>
            </a:r>
            <a:endParaRPr kumimoji="1" lang="en-US" altLang="zh-CN" b="1" u="sng" dirty="0">
              <a:solidFill>
                <a:srgbClr val="000000"/>
              </a:solidFill>
              <a:highlight>
                <a:srgbClr val="D7B611"/>
              </a:highlight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CN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kumimoji="1" lang="zh-CN" altLang="en-US" sz="1600" dirty="0">
                <a:solidFill>
                  <a:srgbClr val="9FCAD3">
                    <a:lumMod val="50000"/>
                  </a:srgbClr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现金流模式一：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</a:t>
            </a: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期末流入</a:t>
            </a:r>
            <a:r>
              <a:rPr kumimoji="1" lang="en-US" altLang="zh-CN" sz="16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,</a:t>
            </a:r>
            <a:r>
              <a:rPr kumimoji="1" lang="en-US" altLang="zh-CN" sz="16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</a:t>
            </a: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期末流入</a:t>
            </a:r>
            <a:r>
              <a:rPr kumimoji="1" lang="en-US" altLang="zh-CN" sz="16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G</a:t>
            </a: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, 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</a:t>
            </a: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期末流入</a:t>
            </a:r>
            <a:r>
              <a:rPr kumimoji="1" lang="en-US" altLang="zh-CN" sz="16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2G</a:t>
            </a: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,…,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</a:t>
            </a: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n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期末流入</a:t>
            </a:r>
            <a:r>
              <a:rPr kumimoji="1" lang="en-US" altLang="zh-CN" sz="1600" b="1" dirty="0">
                <a:solidFill>
                  <a:srgbClr val="0070C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(n-1)G.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CN" b="1" dirty="0">
              <a:solidFill>
                <a:srgbClr val="0070C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CN" b="1" dirty="0">
              <a:solidFill>
                <a:srgbClr val="0070C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kumimoji="1" lang="zh-CN" altLang="en-US" sz="1600" dirty="0">
                <a:solidFill>
                  <a:srgbClr val="9FCAD3">
                    <a:lumMod val="50000"/>
                  </a:srgbClr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现金流模式二</a:t>
            </a:r>
            <a:r>
              <a:rPr kumimoji="1" lang="zh-CN" altLang="en-US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：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</a:t>
            </a: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期末流入</a:t>
            </a:r>
            <a:r>
              <a:rPr lang="en-US" altLang="zh-CN" sz="16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en-US" altLang="zh-CN" sz="1600" b="1" baseline="-25000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G</a:t>
            </a:r>
            <a:r>
              <a:rPr lang="zh-CN" altLang="en-US" sz="1600" b="1" baseline="-25000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，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</a:t>
            </a: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期末流入</a:t>
            </a:r>
            <a:r>
              <a:rPr lang="en-US" altLang="zh-CN" sz="16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en-US" altLang="zh-CN" sz="1600" b="1" baseline="-25000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G</a:t>
            </a:r>
            <a:r>
              <a:rPr lang="zh-CN" altLang="en-US" sz="1600" b="1" baseline="-25000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，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</a:t>
            </a: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期末流入</a:t>
            </a:r>
            <a:r>
              <a:rPr lang="en-US" altLang="zh-CN" sz="16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en-US" altLang="zh-CN" sz="1600" b="1" baseline="-25000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G</a:t>
            </a:r>
            <a:r>
              <a:rPr lang="en-US" altLang="zh-CN" sz="1600" b="1" baseline="-25000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,...,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</a:t>
            </a:r>
            <a:r>
              <a:rPr kumimoji="1"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n</a:t>
            </a:r>
            <a:r>
              <a:rPr kumimoji="1" lang="zh-CN" altLang="en-US" sz="16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期末流入</a:t>
            </a:r>
            <a:r>
              <a:rPr lang="en-US" altLang="zh-CN" sz="1600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en-US" altLang="zh-CN" sz="1600" b="1" baseline="-25000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G</a:t>
            </a:r>
            <a:r>
              <a:rPr lang="zh-CN" altLang="en-US" sz="1600" b="1" baseline="-25000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，</a:t>
            </a:r>
            <a:endParaRPr kumimoji="1" lang="zh-CN" altLang="en-US" sz="1600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endParaRPr kumimoji="1" lang="zh-CN" altLang="en-US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形标注 7">
            <a:extLst>
              <a:ext uri="{FF2B5EF4-FFF2-40B4-BE49-F238E27FC236}">
                <a16:creationId xmlns:a16="http://schemas.microsoft.com/office/drawing/2014/main" id="{C69877BA-FE5D-F0E7-6170-8D64E52EE422}"/>
              </a:ext>
            </a:extLst>
          </p:cNvPr>
          <p:cNvSpPr/>
          <p:nvPr/>
        </p:nvSpPr>
        <p:spPr>
          <a:xfrm rot="223077">
            <a:off x="8031215" y="5274205"/>
            <a:ext cx="2337000" cy="720080"/>
          </a:xfrm>
          <a:prstGeom prst="wedgeEllipseCallout">
            <a:avLst>
              <a:gd name="adj1" fmla="val -95172"/>
              <a:gd name="adj2" fmla="val 840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FFFFFF"/>
              </a:solidFill>
              <a:latin typeface="Times New Roman"/>
              <a:ea typeface="隶书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4EF1A1-EA1F-E68B-E776-FFD13351D0AB}"/>
              </a:ext>
            </a:extLst>
          </p:cNvPr>
          <p:cNvSpPr txBox="1"/>
          <p:nvPr/>
        </p:nvSpPr>
        <p:spPr>
          <a:xfrm>
            <a:off x="8211365" y="5419991"/>
            <a:ext cx="2177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948617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en-US" altLang="zh-CN" sz="1600" b="1" baseline="-25000" dirty="0">
                <a:solidFill>
                  <a:srgbClr val="948617"/>
                </a:solidFill>
                <a:latin typeface="幼圆" pitchFamily="49" charset="-122"/>
                <a:ea typeface="幼圆" pitchFamily="49" charset="-122"/>
              </a:rPr>
              <a:t>G</a:t>
            </a:r>
            <a:r>
              <a:rPr lang="en-US" altLang="zh-CN" sz="1600" b="1" dirty="0">
                <a:solidFill>
                  <a:srgbClr val="948617"/>
                </a:solidFill>
                <a:latin typeface="幼圆" pitchFamily="49" charset="-122"/>
                <a:ea typeface="幼圆" pitchFamily="49" charset="-122"/>
              </a:rPr>
              <a:t>=G(A/G, i, n)</a:t>
            </a:r>
            <a:endParaRPr kumimoji="1" lang="zh-CN" altLang="en-US" sz="1600" b="1" dirty="0">
              <a:solidFill>
                <a:srgbClr val="948617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上下箭头 9">
            <a:extLst>
              <a:ext uri="{FF2B5EF4-FFF2-40B4-BE49-F238E27FC236}">
                <a16:creationId xmlns:a16="http://schemas.microsoft.com/office/drawing/2014/main" id="{862AC6F4-69DB-E8EB-BC85-F987787FBA25}"/>
              </a:ext>
            </a:extLst>
          </p:cNvPr>
          <p:cNvSpPr/>
          <p:nvPr/>
        </p:nvSpPr>
        <p:spPr>
          <a:xfrm flipH="1">
            <a:off x="5709920" y="4374106"/>
            <a:ext cx="206061" cy="495055"/>
          </a:xfrm>
          <a:prstGeom prst="up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FFFFFF"/>
              </a:solidFill>
              <a:latin typeface="Times New Roman"/>
              <a:ea typeface="隶书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1994FA-92FE-E125-E529-ED6CBB744C2B}"/>
              </a:ext>
            </a:extLst>
          </p:cNvPr>
          <p:cNvSpPr txBox="1"/>
          <p:nvPr/>
        </p:nvSpPr>
        <p:spPr>
          <a:xfrm>
            <a:off x="6791633" y="1119789"/>
            <a:ext cx="335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C0C0C0">
                    <a:lumMod val="50000"/>
                  </a:srgbClr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年金是指一定时期内每期</a:t>
            </a:r>
            <a:endParaRPr kumimoji="1" lang="en-US" altLang="zh-CN" b="1" dirty="0">
              <a:solidFill>
                <a:srgbClr val="C0C0C0">
                  <a:lumMod val="50000"/>
                </a:srgbClr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C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相等金额</a:t>
            </a:r>
            <a:r>
              <a:rPr kumimoji="1" lang="zh-CN" altLang="en-US" b="1" dirty="0">
                <a:solidFill>
                  <a:srgbClr val="C0C0C0">
                    <a:lumMod val="50000"/>
                  </a:srgbClr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的收付款项。</a:t>
            </a:r>
          </a:p>
        </p:txBody>
      </p:sp>
      <p:sp>
        <p:nvSpPr>
          <p:cNvPr id="15" name="上弧形箭头 14">
            <a:extLst>
              <a:ext uri="{FF2B5EF4-FFF2-40B4-BE49-F238E27FC236}">
                <a16:creationId xmlns:a16="http://schemas.microsoft.com/office/drawing/2014/main" id="{CCFFEFEE-6A1F-F1B8-82EC-8BEA7A3A51BD}"/>
              </a:ext>
            </a:extLst>
          </p:cNvPr>
          <p:cNvSpPr/>
          <p:nvPr/>
        </p:nvSpPr>
        <p:spPr>
          <a:xfrm>
            <a:off x="6366083" y="1718811"/>
            <a:ext cx="945052" cy="362673"/>
          </a:xfrm>
          <a:prstGeom prst="curvedUp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000000"/>
              </a:solidFill>
              <a:latin typeface="Times New Roman"/>
              <a:ea typeface="隶书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62CC44-F855-F961-C187-1ABD56A7A324}"/>
              </a:ext>
            </a:extLst>
          </p:cNvPr>
          <p:cNvSpPr txBox="1"/>
          <p:nvPr/>
        </p:nvSpPr>
        <p:spPr>
          <a:xfrm>
            <a:off x="6005991" y="4516379"/>
            <a:ext cx="1305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rgbClr val="9FCAD3">
                    <a:lumMod val="50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588F843-3F89-004A-5E52-E55B5AE63E57}"/>
                  </a:ext>
                </a:extLst>
              </p:cNvPr>
              <p:cNvSpPr txBox="1"/>
              <p:nvPr/>
            </p:nvSpPr>
            <p:spPr>
              <a:xfrm>
                <a:off x="5552036" y="5837946"/>
                <a:ext cx="2177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zh-CN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</m:oMath>
                </a14:m>
                <a:endParaRPr kumimoji="1" lang="zh-CN" altLang="en-US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588F843-3F89-004A-5E52-E55B5AE63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036" y="5837946"/>
                <a:ext cx="2177739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8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animBg="1"/>
      <p:bldP spid="81936" grpId="0"/>
      <p:bldP spid="819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3">
            <a:extLst>
              <a:ext uri="{FF2B5EF4-FFF2-40B4-BE49-F238E27FC236}">
                <a16:creationId xmlns:a16="http://schemas.microsoft.com/office/drawing/2014/main" id="{D30A446C-F5A3-3B8B-5ED2-E970AFDD0D9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11307C49-28AD-294B-8839-042A6E3E236B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31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27651" name="Rectangle 4">
            <a:extLst>
              <a:ext uri="{FF2B5EF4-FFF2-40B4-BE49-F238E27FC236}">
                <a16:creationId xmlns:a16="http://schemas.microsoft.com/office/drawing/2014/main" id="{CA387D0E-4698-FE68-00B1-56C1441AA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51" y="355627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0905" name="Object 9">
            <a:extLst>
              <a:ext uri="{FF2B5EF4-FFF2-40B4-BE49-F238E27FC236}">
                <a16:creationId xmlns:a16="http://schemas.microsoft.com/office/drawing/2014/main" id="{1FB8A1F4-ED9D-74DE-B02E-25145945B3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5639" y="1700213"/>
          <a:ext cx="45370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924700" imgH="5854700" progId="Equation.DSMT4">
                  <p:embed/>
                </p:oleObj>
              </mc:Choice>
              <mc:Fallback>
                <p:oleObj name="Equation" r:id="rId2" imgW="57924700" imgH="5854700" progId="Equation.DSMT4">
                  <p:embed/>
                  <p:pic>
                    <p:nvPicPr>
                      <p:cNvPr id="80905" name="Object 9">
                        <a:extLst>
                          <a:ext uri="{FF2B5EF4-FFF2-40B4-BE49-F238E27FC236}">
                            <a16:creationId xmlns:a16="http://schemas.microsoft.com/office/drawing/2014/main" id="{1FB8A1F4-ED9D-74DE-B02E-25145945B3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39" y="1700213"/>
                        <a:ext cx="4537075" cy="36036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DFEDE"/>
                          </a:gs>
                          <a:gs pos="100000">
                            <a:srgbClr val="E9EACD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6" name="Rectangle 10">
            <a:extLst>
              <a:ext uri="{FF2B5EF4-FFF2-40B4-BE49-F238E27FC236}">
                <a16:creationId xmlns:a16="http://schemas.microsoft.com/office/drawing/2014/main" id="{811BCC42-07D4-44B7-57C1-931C8C60C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1628775"/>
            <a:ext cx="4608512" cy="33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①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现金流量等差递增的公式</a:t>
            </a:r>
          </a:p>
        </p:txBody>
      </p:sp>
      <p:sp>
        <p:nvSpPr>
          <p:cNvPr id="80907" name="Text Box 11">
            <a:extLst>
              <a:ext uri="{FF2B5EF4-FFF2-40B4-BE49-F238E27FC236}">
                <a16:creationId xmlns:a16="http://schemas.microsoft.com/office/drawing/2014/main" id="{8172D6DE-4393-4FDA-9524-D7C922AA3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639" y="2247900"/>
            <a:ext cx="4643437" cy="33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②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现金流量等差递减的公式 </a:t>
            </a:r>
          </a:p>
        </p:txBody>
      </p:sp>
      <p:graphicFrame>
        <p:nvGraphicFramePr>
          <p:cNvPr id="80908" name="Object 12">
            <a:extLst>
              <a:ext uri="{FF2B5EF4-FFF2-40B4-BE49-F238E27FC236}">
                <a16:creationId xmlns:a16="http://schemas.microsoft.com/office/drawing/2014/main" id="{19F186C6-0072-8797-CD08-0139B136F5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5639" y="2306638"/>
          <a:ext cx="45370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87300" imgH="5854700" progId="Equation.DSMT4">
                  <p:embed/>
                </p:oleObj>
              </mc:Choice>
              <mc:Fallback>
                <p:oleObj name="Equation" r:id="rId4" imgW="63487300" imgH="5854700" progId="Equation.DSMT4">
                  <p:embed/>
                  <p:pic>
                    <p:nvPicPr>
                      <p:cNvPr id="80908" name="Object 12">
                        <a:extLst>
                          <a:ext uri="{FF2B5EF4-FFF2-40B4-BE49-F238E27FC236}">
                            <a16:creationId xmlns:a16="http://schemas.microsoft.com/office/drawing/2014/main" id="{19F186C6-0072-8797-CD08-0139B136F5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39" y="2306638"/>
                        <a:ext cx="4537075" cy="36036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DFEDE"/>
                          </a:gs>
                          <a:gs pos="100000">
                            <a:srgbClr val="E9EACD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9" name="Rectangle 13">
            <a:extLst>
              <a:ext uri="{FF2B5EF4-FFF2-40B4-BE49-F238E27FC236}">
                <a16:creationId xmlns:a16="http://schemas.microsoft.com/office/drawing/2014/main" id="{B240799B-F7E8-3040-6394-8997E7959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138" y="3584575"/>
            <a:ext cx="4608512" cy="33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①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现金流量等差递增的公式</a:t>
            </a:r>
          </a:p>
        </p:txBody>
      </p:sp>
      <p:sp>
        <p:nvSpPr>
          <p:cNvPr id="80910" name="Text Box 14">
            <a:extLst>
              <a:ext uri="{FF2B5EF4-FFF2-40B4-BE49-F238E27FC236}">
                <a16:creationId xmlns:a16="http://schemas.microsoft.com/office/drawing/2014/main" id="{8D8B6EEB-8316-0CF8-4107-19D28C7F2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789" y="4203700"/>
            <a:ext cx="4643437" cy="33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②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现金流量等差递减的公式 </a:t>
            </a:r>
          </a:p>
        </p:txBody>
      </p:sp>
      <p:graphicFrame>
        <p:nvGraphicFramePr>
          <p:cNvPr id="80911" name="Object 15">
            <a:extLst>
              <a:ext uri="{FF2B5EF4-FFF2-40B4-BE49-F238E27FC236}">
                <a16:creationId xmlns:a16="http://schemas.microsoft.com/office/drawing/2014/main" id="{9F333B3A-96DE-77E8-0F2D-1A6452A191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6263" y="4243388"/>
          <a:ext cx="4597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4947800" imgH="5854700" progId="Equation.DSMT4">
                  <p:embed/>
                </p:oleObj>
              </mc:Choice>
              <mc:Fallback>
                <p:oleObj name="Equation" r:id="rId6" imgW="64947800" imgH="5854700" progId="Equation.DSMT4">
                  <p:embed/>
                  <p:pic>
                    <p:nvPicPr>
                      <p:cNvPr id="80911" name="Object 15">
                        <a:extLst>
                          <a:ext uri="{FF2B5EF4-FFF2-40B4-BE49-F238E27FC236}">
                            <a16:creationId xmlns:a16="http://schemas.microsoft.com/office/drawing/2014/main" id="{9F333B3A-96DE-77E8-0F2D-1A6452A191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263" y="4243388"/>
                        <a:ext cx="4597400" cy="4000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DFEDE"/>
                          </a:gs>
                          <a:gs pos="100000">
                            <a:srgbClr val="E9EACD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2" name="Object 16">
            <a:extLst>
              <a:ext uri="{FF2B5EF4-FFF2-40B4-BE49-F238E27FC236}">
                <a16:creationId xmlns:a16="http://schemas.microsoft.com/office/drawing/2014/main" id="{69C51265-DF77-EF4C-59CD-E199C55226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1189" y="3590925"/>
          <a:ext cx="4562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105800" imgH="5854700" progId="Equation.DSMT4">
                  <p:embed/>
                </p:oleObj>
              </mc:Choice>
              <mc:Fallback>
                <p:oleObj name="Equation" r:id="rId8" imgW="59105800" imgH="5854700" progId="Equation.DSMT4">
                  <p:embed/>
                  <p:pic>
                    <p:nvPicPr>
                      <p:cNvPr id="80912" name="Object 16">
                        <a:extLst>
                          <a:ext uri="{FF2B5EF4-FFF2-40B4-BE49-F238E27FC236}">
                            <a16:creationId xmlns:a16="http://schemas.microsoft.com/office/drawing/2014/main" id="{69C51265-DF77-EF4C-59CD-E199C55226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189" y="3590925"/>
                        <a:ext cx="4562475" cy="4000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DFEDE"/>
                          </a:gs>
                          <a:gs pos="100000">
                            <a:srgbClr val="E9EACD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63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0" name="Rectangle 18">
            <a:extLst>
              <a:ext uri="{FF2B5EF4-FFF2-40B4-BE49-F238E27FC236}">
                <a16:creationId xmlns:a16="http://schemas.microsoft.com/office/drawing/2014/main" id="{08561116-BA0E-CE90-5E83-34B9419B8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80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80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10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0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1000"/>
                                        <p:tgtEl>
                                          <p:spTgt spid="8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1000"/>
                                        <p:tgtEl>
                                          <p:spTgt spid="80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0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0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8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6" grpId="0"/>
      <p:bldP spid="80907" grpId="0"/>
      <p:bldP spid="80909" grpId="0"/>
      <p:bldP spid="809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3">
            <a:extLst>
              <a:ext uri="{FF2B5EF4-FFF2-40B4-BE49-F238E27FC236}">
                <a16:creationId xmlns:a16="http://schemas.microsoft.com/office/drawing/2014/main" id="{2417A2D6-82FE-2531-081C-FE20B37C0A8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2D5B257-7D31-F94F-82AE-4774F524BE79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32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701C00F-4FAE-4B05-67B3-BAD747CA6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AFB3DD5D-5D73-776D-4316-96F960229E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4.</a:t>
            </a:r>
            <a:r>
              <a:rPr lang="zh-CN" altLang="en-US" dirty="0"/>
              <a:t>复利计算小结</a:t>
            </a: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4F779F54-DCA9-699F-B8E9-8C40B03F6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405715"/>
            <a:ext cx="9144000" cy="369332"/>
          </a:xfrm>
          <a:prstGeom prst="rect">
            <a:avLst/>
          </a:prstGeom>
          <a:gradFill rotWithShape="1">
            <a:gsLst>
              <a:gs pos="0">
                <a:srgbClr val="D1F4FB"/>
              </a:gs>
              <a:gs pos="100000">
                <a:srgbClr val="BFCCD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3975" name="Text Box 7">
            <a:extLst>
              <a:ext uri="{FF2B5EF4-FFF2-40B4-BE49-F238E27FC236}">
                <a16:creationId xmlns:a16="http://schemas.microsoft.com/office/drawing/2014/main" id="{A2B2158C-6CB0-8456-6EA0-7F74BE172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1" y="1851025"/>
            <a:ext cx="5184775" cy="35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8000"/>
              </a:lnSpc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小结：复利系数之间的关系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ADFF55-E13B-476D-C944-647017919360}"/>
                  </a:ext>
                </a:extLst>
              </p:cNvPr>
              <p:cNvSpPr txBox="1"/>
              <p:nvPr/>
            </p:nvSpPr>
            <p:spPr>
              <a:xfrm>
                <a:off x="2290557" y="2348880"/>
                <a:ext cx="644584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（</a:t>
                </a:r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</a:t>
                </a:r>
                <a:r>
                  <a:rPr kumimoji="1" lang="zh-CN" altLang="en-US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）倒数关系</a:t>
                </a:r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=1/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=1/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=1/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ADFF55-E13B-476D-C944-647017919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557" y="2348880"/>
                <a:ext cx="6445846" cy="3416320"/>
              </a:xfrm>
              <a:prstGeom prst="rect">
                <a:avLst/>
              </a:prstGeom>
              <a:blipFill>
                <a:blip r:embed="rId2"/>
                <a:stretch>
                  <a:fillRect l="-1575" t="-1476" b="-4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animBg="1"/>
      <p:bldP spid="8397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3">
            <a:extLst>
              <a:ext uri="{FF2B5EF4-FFF2-40B4-BE49-F238E27FC236}">
                <a16:creationId xmlns:a16="http://schemas.microsoft.com/office/drawing/2014/main" id="{2417A2D6-82FE-2531-081C-FE20B37C0A8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2D5B257-7D31-F94F-82AE-4774F524BE79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33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701C00F-4FAE-4B05-67B3-BAD747CA6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AFB3DD5D-5D73-776D-4316-96F960229E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4.</a:t>
            </a:r>
            <a:r>
              <a:rPr lang="zh-CN" altLang="en-US" dirty="0"/>
              <a:t>复利计算小结</a:t>
            </a: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4F779F54-DCA9-699F-B8E9-8C40B03F6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405715"/>
            <a:ext cx="9144000" cy="369332"/>
          </a:xfrm>
          <a:prstGeom prst="rect">
            <a:avLst/>
          </a:prstGeom>
          <a:gradFill rotWithShape="1">
            <a:gsLst>
              <a:gs pos="0">
                <a:srgbClr val="D1F4FB"/>
              </a:gs>
              <a:gs pos="100000">
                <a:srgbClr val="BFCCD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3975" name="Text Box 7">
            <a:extLst>
              <a:ext uri="{FF2B5EF4-FFF2-40B4-BE49-F238E27FC236}">
                <a16:creationId xmlns:a16="http://schemas.microsoft.com/office/drawing/2014/main" id="{A2B2158C-6CB0-8456-6EA0-7F74BE172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1" y="1851025"/>
            <a:ext cx="5184775" cy="35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8000"/>
              </a:lnSpc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小结：复利系数之间的关系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BABC4F-82F1-C691-589C-DCA150D93617}"/>
                  </a:ext>
                </a:extLst>
              </p:cNvPr>
              <p:cNvSpPr txBox="1"/>
              <p:nvPr/>
            </p:nvSpPr>
            <p:spPr>
              <a:xfrm>
                <a:off x="2299908" y="2303875"/>
                <a:ext cx="624598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（</a:t>
                </a:r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</a:t>
                </a:r>
                <a:r>
                  <a:rPr kumimoji="1" lang="zh-CN" altLang="en-US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）乘积关系</a:t>
                </a:r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kumimoji="1" lang="zh-CN" altLang="en-US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BABC4F-82F1-C691-589C-DCA150D93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908" y="2303875"/>
                <a:ext cx="6245987" cy="1938992"/>
              </a:xfrm>
              <a:prstGeom prst="rect">
                <a:avLst/>
              </a:prstGeom>
              <a:blipFill>
                <a:blip r:embed="rId2"/>
                <a:stretch>
                  <a:fillRect l="-1420" t="-3247" b="-46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4F49499-E466-2195-B329-85E001F3B16D}"/>
                  </a:ext>
                </a:extLst>
              </p:cNvPr>
              <p:cNvSpPr txBox="1"/>
              <p:nvPr/>
            </p:nvSpPr>
            <p:spPr>
              <a:xfrm>
                <a:off x="2360585" y="4509120"/>
                <a:ext cx="4572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（</a:t>
                </a:r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</a:t>
                </a:r>
                <a:r>
                  <a:rPr kumimoji="1" lang="zh-CN" altLang="en-US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）其他关系</a:t>
                </a:r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altLang="zh-CN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num>
                          <m:den>
                            <m: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den>
                        </m:f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en-US" altLang="zh-CN" sz="24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+ 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kumimoji="1" lang="en-US" altLang="zh-CN" sz="24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4F49499-E466-2195-B329-85E001F3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585" y="4509120"/>
                <a:ext cx="4572000" cy="1107996"/>
              </a:xfrm>
              <a:prstGeom prst="rect">
                <a:avLst/>
              </a:prstGeom>
              <a:blipFill>
                <a:blip r:embed="rId3"/>
                <a:stretch>
                  <a:fillRect l="-1939" t="-6818" b="-8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237290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animBg="1"/>
      <p:bldP spid="8397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16B7FDB-6D45-15F2-2114-CEBC9FCFC7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资金时间价值的计算公式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2E58EFC-AD2B-D246-9B38-B4FA6DFB6F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71701" y="985838"/>
            <a:ext cx="8353425" cy="5499100"/>
          </a:xfrm>
        </p:spPr>
        <p:txBody>
          <a:bodyPr/>
          <a:lstStyle/>
          <a:p>
            <a:r>
              <a:rPr lang="zh-CN" altLang="en-US"/>
              <a:t>复利计算小结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03B65F60-BD9F-C325-3F97-6CCCEFE70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4462463"/>
            <a:ext cx="7058025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9F9F9"/>
              </a:gs>
              <a:gs pos="100000">
                <a:srgbClr val="EAEAEA"/>
              </a:gs>
            </a:gsLst>
            <a:lin ang="5400000" scaled="1"/>
          </a:gradFill>
          <a:ln w="19050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000" b="1" dirty="0">
              <a:solidFill>
                <a:srgbClr val="006666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005852F-8F03-D35F-E807-55BFD5AD31F2}"/>
              </a:ext>
            </a:extLst>
          </p:cNvPr>
          <p:cNvGrpSpPr>
            <a:grpSpLocks/>
          </p:cNvGrpSpPr>
          <p:nvPr/>
        </p:nvGrpSpPr>
        <p:grpSpPr bwMode="auto">
          <a:xfrm>
            <a:off x="2566989" y="1609726"/>
            <a:ext cx="7058025" cy="695127"/>
            <a:chOff x="1043608" y="2204864"/>
            <a:chExt cx="7056784" cy="694766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18B7BCFF-D404-4B3B-DD8D-28237BDC3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2204864"/>
              <a:ext cx="7056784" cy="6473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9F9F9"/>
                </a:gs>
                <a:gs pos="100000">
                  <a:srgbClr val="EAEAEA"/>
                </a:gs>
              </a:gsLst>
              <a:lin ang="5400000" scaled="1"/>
            </a:gradFill>
            <a:ln w="19050">
              <a:solidFill>
                <a:schemeClr val="tx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dirty="0">
                <a:solidFill>
                  <a:srgbClr val="006666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0762" name="矩形 9">
              <a:extLst>
                <a:ext uri="{FF2B5EF4-FFF2-40B4-BE49-F238E27FC236}">
                  <a16:creationId xmlns:a16="http://schemas.microsoft.com/office/drawing/2014/main" id="{E56EE4BB-6A70-5AFE-73D4-6FD739FF6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712" y="2204864"/>
              <a:ext cx="6120680" cy="694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0" fontAlgn="base" hangingPunct="0">
                <a:lnSpc>
                  <a:spcPct val="113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>
                  <a:solidFill>
                    <a:srgbClr val="006666"/>
                  </a:solidFill>
                  <a:latin typeface="幼圆" pitchFamily="49" charset="-122"/>
                  <a:ea typeface="幼圆" pitchFamily="49" charset="-122"/>
                </a:rPr>
                <a:t>本期末即等于下期初。</a:t>
              </a:r>
              <a:r>
                <a:rPr lang="en-US" altLang="zh-CN" b="1">
                  <a:solidFill>
                    <a:srgbClr val="006666"/>
                  </a:solidFill>
                  <a:latin typeface="幼圆" pitchFamily="49" charset="-122"/>
                  <a:ea typeface="幼圆" pitchFamily="49" charset="-122"/>
                </a:rPr>
                <a:t>0</a:t>
              </a:r>
              <a:r>
                <a:rPr lang="zh-CN" altLang="en-US" b="1">
                  <a:solidFill>
                    <a:srgbClr val="006666"/>
                  </a:solidFill>
                  <a:latin typeface="幼圆" pitchFamily="49" charset="-122"/>
                  <a:ea typeface="幼圆" pitchFamily="49" charset="-122"/>
                </a:rPr>
                <a:t>点就是第一期期初，也叫零期；第一期期末即等于第二期期初；其余类推。</a:t>
              </a:r>
              <a:endParaRPr lang="zh-CN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EC7BB43-F6DE-DD0D-0498-3A6E41193B1F}"/>
              </a:ext>
            </a:extLst>
          </p:cNvPr>
          <p:cNvGrpSpPr>
            <a:grpSpLocks/>
          </p:cNvGrpSpPr>
          <p:nvPr/>
        </p:nvGrpSpPr>
        <p:grpSpPr bwMode="auto">
          <a:xfrm>
            <a:off x="2552700" y="1728788"/>
            <a:ext cx="7056438" cy="3230562"/>
            <a:chOff x="1100262" y="1476346"/>
            <a:chExt cx="7056710" cy="3691133"/>
          </a:xfrm>
        </p:grpSpPr>
        <p:grpSp>
          <p:nvGrpSpPr>
            <p:cNvPr id="30755" name="组合 59">
              <a:extLst>
                <a:ext uri="{FF2B5EF4-FFF2-40B4-BE49-F238E27FC236}">
                  <a16:creationId xmlns:a16="http://schemas.microsoft.com/office/drawing/2014/main" id="{E567117E-1670-F4D4-FEA7-130D06479A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262" y="1476346"/>
              <a:ext cx="7056710" cy="3691133"/>
              <a:chOff x="1100262" y="1476346"/>
              <a:chExt cx="7056710" cy="3691133"/>
            </a:xfrm>
          </p:grpSpPr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95D9B578-9042-0B03-99A4-B747F022E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0262" y="2328844"/>
                <a:ext cx="7056710" cy="57498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9F9F9"/>
                  </a:gs>
                  <a:gs pos="100000">
                    <a:srgbClr val="EAEAEA"/>
                  </a:gs>
                </a:gsLst>
                <a:lin ang="5400000" scaled="1"/>
              </a:gradFill>
              <a:ln w="19050">
                <a:solidFill>
                  <a:schemeClr val="tx1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dirty="0">
                  <a:solidFill>
                    <a:srgbClr val="006666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0758" name="Text Box 68">
                <a:extLst>
                  <a:ext uri="{FF2B5EF4-FFF2-40B4-BE49-F238E27FC236}">
                    <a16:creationId xmlns:a16="http://schemas.microsoft.com/office/drawing/2014/main" id="{D0C55981-6F21-CCCD-8F09-B533FFB547D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75656" y="2385449"/>
                <a:ext cx="3810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6666"/>
                    </a:solidFill>
                    <a:latin typeface="幼圆" pitchFamily="49" charset="-122"/>
                    <a:ea typeface="幼圆" pitchFamily="49" charset="-122"/>
                  </a:rPr>
                  <a:t>2</a:t>
                </a:r>
              </a:p>
            </p:txBody>
          </p:sp>
          <p:sp>
            <p:nvSpPr>
              <p:cNvPr id="30759" name="Text Box 68">
                <a:extLst>
                  <a:ext uri="{FF2B5EF4-FFF2-40B4-BE49-F238E27FC236}">
                    <a16:creationId xmlns:a16="http://schemas.microsoft.com/office/drawing/2014/main" id="{A2E3E20A-D143-596E-DAEE-64F35DFE23A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75656" y="4710279"/>
                <a:ext cx="3810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6666"/>
                    </a:solidFill>
                    <a:latin typeface="幼圆" pitchFamily="49" charset="-122"/>
                    <a:ea typeface="幼圆" pitchFamily="49" charset="-122"/>
                  </a:rPr>
                  <a:t>5</a:t>
                </a:r>
              </a:p>
            </p:txBody>
          </p:sp>
          <p:sp>
            <p:nvSpPr>
              <p:cNvPr id="30760" name="Text Box 68">
                <a:extLst>
                  <a:ext uri="{FF2B5EF4-FFF2-40B4-BE49-F238E27FC236}">
                    <a16:creationId xmlns:a16="http://schemas.microsoft.com/office/drawing/2014/main" id="{D099D28D-ED57-D764-DBB4-CD3C1DF9CDD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75656" y="1476346"/>
                <a:ext cx="3810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6666"/>
                    </a:solidFill>
                    <a:latin typeface="幼圆" pitchFamily="49" charset="-122"/>
                    <a:ea typeface="幼圆" pitchFamily="49" charset="-122"/>
                  </a:rPr>
                  <a:t>1</a:t>
                </a:r>
              </a:p>
            </p:txBody>
          </p:sp>
        </p:grpSp>
        <p:sp>
          <p:nvSpPr>
            <p:cNvPr id="30756" name="Freeform 6">
              <a:extLst>
                <a:ext uri="{FF2B5EF4-FFF2-40B4-BE49-F238E27FC236}">
                  <a16:creationId xmlns:a16="http://schemas.microsoft.com/office/drawing/2014/main" id="{A4EBC1A0-AFEC-9EED-4091-FB836D0BC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600" y="4746033"/>
              <a:ext cx="504056" cy="395165"/>
            </a:xfrm>
            <a:custGeom>
              <a:avLst/>
              <a:gdLst>
                <a:gd name="T0" fmla="*/ 364854653 w 1071"/>
                <a:gd name="T1" fmla="*/ 0 h 307"/>
                <a:gd name="T2" fmla="*/ 2147483646 w 1071"/>
                <a:gd name="T3" fmla="*/ 0 h 307"/>
                <a:gd name="T4" fmla="*/ 2147483646 w 1071"/>
                <a:gd name="T5" fmla="*/ 1423290366 h 307"/>
                <a:gd name="T6" fmla="*/ 2147483646 w 1071"/>
                <a:gd name="T7" fmla="*/ 1937824801 h 307"/>
                <a:gd name="T8" fmla="*/ 2147483646 w 1071"/>
                <a:gd name="T9" fmla="*/ 2147483646 h 307"/>
                <a:gd name="T10" fmla="*/ 0 w 1071"/>
                <a:gd name="T11" fmla="*/ 2147483646 h 307"/>
                <a:gd name="T12" fmla="*/ 0 w 1071"/>
                <a:gd name="T13" fmla="*/ 642527993 h 307"/>
                <a:gd name="T14" fmla="*/ 89765738 w 1071"/>
                <a:gd name="T15" fmla="*/ 125433352 h 307"/>
                <a:gd name="T16" fmla="*/ 36485465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solidFill>
              <a:srgbClr val="339966">
                <a:alpha val="50195"/>
              </a:srgbClr>
            </a:solidFill>
            <a:ln w="28575" cmpd="sng">
              <a:solidFill>
                <a:srgbClr val="FFFFFF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9469E2F7-E1D4-89F4-DEAF-2DCD90C6B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3" y="2484438"/>
            <a:ext cx="3922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P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在第一计息期开始时（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0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期）发生。</a:t>
            </a:r>
            <a:endParaRPr lang="zh-CN" altLang="zh-CN" b="1">
              <a:solidFill>
                <a:srgbClr val="006666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2803E09-252F-705C-1583-C0AD06A4D456}"/>
              </a:ext>
            </a:extLst>
          </p:cNvPr>
          <p:cNvGrpSpPr>
            <a:grpSpLocks/>
          </p:cNvGrpSpPr>
          <p:nvPr/>
        </p:nvGrpSpPr>
        <p:grpSpPr bwMode="auto">
          <a:xfrm>
            <a:off x="2566989" y="1763713"/>
            <a:ext cx="7058025" cy="1890712"/>
            <a:chOff x="1115616" y="857290"/>
            <a:chExt cx="7056710" cy="2160242"/>
          </a:xfrm>
        </p:grpSpPr>
        <p:grpSp>
          <p:nvGrpSpPr>
            <p:cNvPr id="30749" name="组合 59">
              <a:extLst>
                <a:ext uri="{FF2B5EF4-FFF2-40B4-BE49-F238E27FC236}">
                  <a16:creationId xmlns:a16="http://schemas.microsoft.com/office/drawing/2014/main" id="{3A120CDD-EAF5-E7C5-BE3F-E3945A242E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616" y="2431175"/>
              <a:ext cx="7056710" cy="586357"/>
              <a:chOff x="1115616" y="2431175"/>
              <a:chExt cx="7056710" cy="586357"/>
            </a:xfrm>
          </p:grpSpPr>
          <p:sp>
            <p:nvSpPr>
              <p:cNvPr id="24" name="AutoShape 3">
                <a:extLst>
                  <a:ext uri="{FF2B5EF4-FFF2-40B4-BE49-F238E27FC236}">
                    <a16:creationId xmlns:a16="http://schemas.microsoft.com/office/drawing/2014/main" id="{CBD135E3-5441-E3FD-F8AD-457898227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616" y="2442556"/>
                <a:ext cx="7056710" cy="57497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9F9F9"/>
                  </a:gs>
                  <a:gs pos="100000">
                    <a:srgbClr val="EAEAEA"/>
                  </a:gs>
                </a:gsLst>
                <a:lin ang="5400000" scaled="1"/>
              </a:gradFill>
              <a:ln w="19050">
                <a:solidFill>
                  <a:schemeClr val="tx1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dirty="0">
                  <a:solidFill>
                    <a:srgbClr val="006666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0754" name="Text Box 68">
                <a:extLst>
                  <a:ext uri="{FF2B5EF4-FFF2-40B4-BE49-F238E27FC236}">
                    <a16:creationId xmlns:a16="http://schemas.microsoft.com/office/drawing/2014/main" id="{253E49E9-7EA0-6A55-EFA8-85862F89554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75656" y="2431175"/>
                <a:ext cx="3810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6666"/>
                    </a:solidFill>
                    <a:latin typeface="幼圆" pitchFamily="49" charset="-122"/>
                    <a:ea typeface="幼圆" pitchFamily="49" charset="-122"/>
                  </a:rPr>
                  <a:t>3</a:t>
                </a:r>
              </a:p>
            </p:txBody>
          </p:sp>
        </p:grpSp>
        <p:sp>
          <p:nvSpPr>
            <p:cNvPr id="30750" name="Freeform 6">
              <a:extLst>
                <a:ext uri="{FF2B5EF4-FFF2-40B4-BE49-F238E27FC236}">
                  <a16:creationId xmlns:a16="http://schemas.microsoft.com/office/drawing/2014/main" id="{5F739E8A-3E42-98F1-160F-2F488543D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648" y="857290"/>
              <a:ext cx="504056" cy="395165"/>
            </a:xfrm>
            <a:custGeom>
              <a:avLst/>
              <a:gdLst>
                <a:gd name="T0" fmla="*/ 364854653 w 1071"/>
                <a:gd name="T1" fmla="*/ 0 h 307"/>
                <a:gd name="T2" fmla="*/ 2147483646 w 1071"/>
                <a:gd name="T3" fmla="*/ 0 h 307"/>
                <a:gd name="T4" fmla="*/ 2147483646 w 1071"/>
                <a:gd name="T5" fmla="*/ 1423290366 h 307"/>
                <a:gd name="T6" fmla="*/ 2147483646 w 1071"/>
                <a:gd name="T7" fmla="*/ 1937824801 h 307"/>
                <a:gd name="T8" fmla="*/ 2147483646 w 1071"/>
                <a:gd name="T9" fmla="*/ 2147483646 h 307"/>
                <a:gd name="T10" fmla="*/ 0 w 1071"/>
                <a:gd name="T11" fmla="*/ 2147483646 h 307"/>
                <a:gd name="T12" fmla="*/ 0 w 1071"/>
                <a:gd name="T13" fmla="*/ 642527993 h 307"/>
                <a:gd name="T14" fmla="*/ 89765738 w 1071"/>
                <a:gd name="T15" fmla="*/ 125433352 h 307"/>
                <a:gd name="T16" fmla="*/ 36485465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solidFill>
              <a:srgbClr val="339966">
                <a:alpha val="50195"/>
              </a:srgbClr>
            </a:solidFill>
            <a:ln w="28575" cmpd="sng">
              <a:solidFill>
                <a:srgbClr val="FFFFFF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51" name="Freeform 6">
              <a:extLst>
                <a:ext uri="{FF2B5EF4-FFF2-40B4-BE49-F238E27FC236}">
                  <a16:creationId xmlns:a16="http://schemas.microsoft.com/office/drawing/2014/main" id="{6AACC723-5131-A31E-9F33-CD660522B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648" y="2503188"/>
              <a:ext cx="504056" cy="395165"/>
            </a:xfrm>
            <a:custGeom>
              <a:avLst/>
              <a:gdLst>
                <a:gd name="T0" fmla="*/ 364854653 w 1071"/>
                <a:gd name="T1" fmla="*/ 0 h 307"/>
                <a:gd name="T2" fmla="*/ 2147483646 w 1071"/>
                <a:gd name="T3" fmla="*/ 0 h 307"/>
                <a:gd name="T4" fmla="*/ 2147483646 w 1071"/>
                <a:gd name="T5" fmla="*/ 1423290366 h 307"/>
                <a:gd name="T6" fmla="*/ 2147483646 w 1071"/>
                <a:gd name="T7" fmla="*/ 1937824801 h 307"/>
                <a:gd name="T8" fmla="*/ 2147483646 w 1071"/>
                <a:gd name="T9" fmla="*/ 2147483646 h 307"/>
                <a:gd name="T10" fmla="*/ 0 w 1071"/>
                <a:gd name="T11" fmla="*/ 2147483646 h 307"/>
                <a:gd name="T12" fmla="*/ 0 w 1071"/>
                <a:gd name="T13" fmla="*/ 642527993 h 307"/>
                <a:gd name="T14" fmla="*/ 89765738 w 1071"/>
                <a:gd name="T15" fmla="*/ 125433352 h 307"/>
                <a:gd name="T16" fmla="*/ 36485465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solidFill>
              <a:srgbClr val="339966">
                <a:alpha val="50195"/>
              </a:srgbClr>
            </a:solidFill>
            <a:ln w="28575" cmpd="sng">
              <a:solidFill>
                <a:srgbClr val="FFFFFF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52" name="Freeform 6">
              <a:extLst>
                <a:ext uri="{FF2B5EF4-FFF2-40B4-BE49-F238E27FC236}">
                  <a16:creationId xmlns:a16="http://schemas.microsoft.com/office/drawing/2014/main" id="{7691B9E9-4D4A-8DDB-B39C-5B5E60ABB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383" y="1725575"/>
              <a:ext cx="504056" cy="395165"/>
            </a:xfrm>
            <a:custGeom>
              <a:avLst/>
              <a:gdLst>
                <a:gd name="T0" fmla="*/ 364854653 w 1071"/>
                <a:gd name="T1" fmla="*/ 0 h 307"/>
                <a:gd name="T2" fmla="*/ 2147483646 w 1071"/>
                <a:gd name="T3" fmla="*/ 0 h 307"/>
                <a:gd name="T4" fmla="*/ 2147483646 w 1071"/>
                <a:gd name="T5" fmla="*/ 1423290366 h 307"/>
                <a:gd name="T6" fmla="*/ 2147483646 w 1071"/>
                <a:gd name="T7" fmla="*/ 1937824801 h 307"/>
                <a:gd name="T8" fmla="*/ 2147483646 w 1071"/>
                <a:gd name="T9" fmla="*/ 2147483646 h 307"/>
                <a:gd name="T10" fmla="*/ 0 w 1071"/>
                <a:gd name="T11" fmla="*/ 2147483646 h 307"/>
                <a:gd name="T12" fmla="*/ 0 w 1071"/>
                <a:gd name="T13" fmla="*/ 642527993 h 307"/>
                <a:gd name="T14" fmla="*/ 89765738 w 1071"/>
                <a:gd name="T15" fmla="*/ 125433352 h 307"/>
                <a:gd name="T16" fmla="*/ 36485465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solidFill>
              <a:srgbClr val="339966">
                <a:alpha val="50195"/>
              </a:srgbClr>
            </a:solidFill>
            <a:ln w="28575" cmpd="sng">
              <a:solidFill>
                <a:srgbClr val="FFFFFF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E94DBFC-E1D7-1365-98B9-418CD2BD9592}"/>
              </a:ext>
            </a:extLst>
          </p:cNvPr>
          <p:cNvGrpSpPr>
            <a:grpSpLocks/>
          </p:cNvGrpSpPr>
          <p:nvPr/>
        </p:nvGrpSpPr>
        <p:grpSpPr bwMode="auto">
          <a:xfrm>
            <a:off x="2566989" y="3779839"/>
            <a:ext cx="7058025" cy="504825"/>
            <a:chOff x="1115616" y="2400314"/>
            <a:chExt cx="7056710" cy="576064"/>
          </a:xfrm>
        </p:grpSpPr>
        <p:grpSp>
          <p:nvGrpSpPr>
            <p:cNvPr id="30745" name="组合 59">
              <a:extLst>
                <a:ext uri="{FF2B5EF4-FFF2-40B4-BE49-F238E27FC236}">
                  <a16:creationId xmlns:a16="http://schemas.microsoft.com/office/drawing/2014/main" id="{1B3E93AF-8586-BE1C-6066-C670698BC8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616" y="2400314"/>
              <a:ext cx="7056710" cy="576064"/>
              <a:chOff x="1115616" y="2400314"/>
              <a:chExt cx="7056710" cy="576064"/>
            </a:xfrm>
          </p:grpSpPr>
          <p:sp>
            <p:nvSpPr>
              <p:cNvPr id="29" name="AutoShape 3">
                <a:extLst>
                  <a:ext uri="{FF2B5EF4-FFF2-40B4-BE49-F238E27FC236}">
                    <a16:creationId xmlns:a16="http://schemas.microsoft.com/office/drawing/2014/main" id="{219D810B-67B4-EBAC-4367-70313F66F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616" y="2400314"/>
                <a:ext cx="7056710" cy="57606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9F9F9"/>
                  </a:gs>
                  <a:gs pos="100000">
                    <a:srgbClr val="EAEAEA"/>
                  </a:gs>
                </a:gsLst>
                <a:lin ang="5400000" scaled="1"/>
              </a:gradFill>
              <a:ln w="19050">
                <a:solidFill>
                  <a:schemeClr val="tx1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dirty="0">
                  <a:solidFill>
                    <a:srgbClr val="006666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0748" name="Text Box 68">
                <a:extLst>
                  <a:ext uri="{FF2B5EF4-FFF2-40B4-BE49-F238E27FC236}">
                    <a16:creationId xmlns:a16="http://schemas.microsoft.com/office/drawing/2014/main" id="{B2A55B09-8E23-5033-2741-9C5A84F7E87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75656" y="2431174"/>
                <a:ext cx="3810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6666"/>
                    </a:solidFill>
                    <a:latin typeface="幼圆" pitchFamily="49" charset="-122"/>
                    <a:ea typeface="幼圆" pitchFamily="49" charset="-122"/>
                  </a:rPr>
                  <a:t>4</a:t>
                </a:r>
              </a:p>
            </p:txBody>
          </p:sp>
        </p:grpSp>
        <p:sp>
          <p:nvSpPr>
            <p:cNvPr id="30746" name="Freeform 6">
              <a:extLst>
                <a:ext uri="{FF2B5EF4-FFF2-40B4-BE49-F238E27FC236}">
                  <a16:creationId xmlns:a16="http://schemas.microsoft.com/office/drawing/2014/main" id="{EAA173C2-B0F0-B0B1-6421-91EF34FB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648" y="2431175"/>
              <a:ext cx="504056" cy="395165"/>
            </a:xfrm>
            <a:custGeom>
              <a:avLst/>
              <a:gdLst>
                <a:gd name="T0" fmla="*/ 364854653 w 1071"/>
                <a:gd name="T1" fmla="*/ 0 h 307"/>
                <a:gd name="T2" fmla="*/ 2147483646 w 1071"/>
                <a:gd name="T3" fmla="*/ 0 h 307"/>
                <a:gd name="T4" fmla="*/ 2147483646 w 1071"/>
                <a:gd name="T5" fmla="*/ 1423290366 h 307"/>
                <a:gd name="T6" fmla="*/ 2147483646 w 1071"/>
                <a:gd name="T7" fmla="*/ 1937824801 h 307"/>
                <a:gd name="T8" fmla="*/ 2147483646 w 1071"/>
                <a:gd name="T9" fmla="*/ 2147483646 h 307"/>
                <a:gd name="T10" fmla="*/ 0 w 1071"/>
                <a:gd name="T11" fmla="*/ 2147483646 h 307"/>
                <a:gd name="T12" fmla="*/ 0 w 1071"/>
                <a:gd name="T13" fmla="*/ 642527993 h 307"/>
                <a:gd name="T14" fmla="*/ 89765738 w 1071"/>
                <a:gd name="T15" fmla="*/ 125433352 h 307"/>
                <a:gd name="T16" fmla="*/ 36485465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solidFill>
              <a:srgbClr val="339966">
                <a:alpha val="50195"/>
              </a:srgbClr>
            </a:solidFill>
            <a:ln w="28575" cmpd="sng">
              <a:solidFill>
                <a:srgbClr val="FFFFFF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B639CFE-4B3B-E003-7B97-6435489B70B5}"/>
              </a:ext>
            </a:extLst>
          </p:cNvPr>
          <p:cNvGrpSpPr>
            <a:grpSpLocks/>
          </p:cNvGrpSpPr>
          <p:nvPr/>
        </p:nvGrpSpPr>
        <p:grpSpPr bwMode="auto">
          <a:xfrm>
            <a:off x="2566989" y="5219701"/>
            <a:ext cx="7058025" cy="504825"/>
            <a:chOff x="1115616" y="2348880"/>
            <a:chExt cx="7056710" cy="576064"/>
          </a:xfrm>
        </p:grpSpPr>
        <p:grpSp>
          <p:nvGrpSpPr>
            <p:cNvPr id="30741" name="组合 59">
              <a:extLst>
                <a:ext uri="{FF2B5EF4-FFF2-40B4-BE49-F238E27FC236}">
                  <a16:creationId xmlns:a16="http://schemas.microsoft.com/office/drawing/2014/main" id="{DE79BECB-7B92-747B-B464-E6DA3964A4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616" y="2348880"/>
              <a:ext cx="7056710" cy="576064"/>
              <a:chOff x="1115616" y="2348880"/>
              <a:chExt cx="7056710" cy="576064"/>
            </a:xfrm>
          </p:grpSpPr>
          <p:sp>
            <p:nvSpPr>
              <p:cNvPr id="28677" name="AutoShape 3">
                <a:extLst>
                  <a:ext uri="{FF2B5EF4-FFF2-40B4-BE49-F238E27FC236}">
                    <a16:creationId xmlns:a16="http://schemas.microsoft.com/office/drawing/2014/main" id="{85498237-8CF8-5D04-2EC8-C001F15C8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616" y="2348880"/>
                <a:ext cx="7056710" cy="57606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9F9F9"/>
                  </a:gs>
                  <a:gs pos="100000">
                    <a:srgbClr val="EAEAEA"/>
                  </a:gs>
                </a:gsLst>
                <a:lin ang="5400000" scaled="1"/>
              </a:gradFill>
              <a:ln w="19050">
                <a:solidFill>
                  <a:schemeClr val="tx1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dirty="0">
                  <a:solidFill>
                    <a:srgbClr val="006666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0744" name="Text Box 68">
                <a:extLst>
                  <a:ext uri="{FF2B5EF4-FFF2-40B4-BE49-F238E27FC236}">
                    <a16:creationId xmlns:a16="http://schemas.microsoft.com/office/drawing/2014/main" id="{41F5654E-E2BA-E98E-0D14-00D13743E7A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75656" y="2431175"/>
                <a:ext cx="3810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6666"/>
                    </a:solidFill>
                    <a:latin typeface="幼圆" pitchFamily="49" charset="-122"/>
                    <a:ea typeface="幼圆" pitchFamily="49" charset="-122"/>
                  </a:rPr>
                  <a:t>6</a:t>
                </a:r>
              </a:p>
            </p:txBody>
          </p:sp>
        </p:grpSp>
        <p:sp>
          <p:nvSpPr>
            <p:cNvPr id="30742" name="Freeform 6">
              <a:extLst>
                <a:ext uri="{FF2B5EF4-FFF2-40B4-BE49-F238E27FC236}">
                  <a16:creationId xmlns:a16="http://schemas.microsoft.com/office/drawing/2014/main" id="{94947D5A-4FB8-ADED-1005-127628737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648" y="2431175"/>
              <a:ext cx="504056" cy="395165"/>
            </a:xfrm>
            <a:custGeom>
              <a:avLst/>
              <a:gdLst>
                <a:gd name="T0" fmla="*/ 364854653 w 1071"/>
                <a:gd name="T1" fmla="*/ 0 h 307"/>
                <a:gd name="T2" fmla="*/ 2147483646 w 1071"/>
                <a:gd name="T3" fmla="*/ 0 h 307"/>
                <a:gd name="T4" fmla="*/ 2147483646 w 1071"/>
                <a:gd name="T5" fmla="*/ 1423290366 h 307"/>
                <a:gd name="T6" fmla="*/ 2147483646 w 1071"/>
                <a:gd name="T7" fmla="*/ 1937824801 h 307"/>
                <a:gd name="T8" fmla="*/ 2147483646 w 1071"/>
                <a:gd name="T9" fmla="*/ 2147483646 h 307"/>
                <a:gd name="T10" fmla="*/ 0 w 1071"/>
                <a:gd name="T11" fmla="*/ 2147483646 h 307"/>
                <a:gd name="T12" fmla="*/ 0 w 1071"/>
                <a:gd name="T13" fmla="*/ 642527993 h 307"/>
                <a:gd name="T14" fmla="*/ 89765738 w 1071"/>
                <a:gd name="T15" fmla="*/ 125433352 h 307"/>
                <a:gd name="T16" fmla="*/ 36485465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solidFill>
              <a:srgbClr val="339966">
                <a:alpha val="50195"/>
              </a:srgbClr>
            </a:solidFill>
            <a:ln w="28575" cmpd="sng">
              <a:solidFill>
                <a:srgbClr val="FFFFFF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679" name="组合 28678">
            <a:extLst>
              <a:ext uri="{FF2B5EF4-FFF2-40B4-BE49-F238E27FC236}">
                <a16:creationId xmlns:a16="http://schemas.microsoft.com/office/drawing/2014/main" id="{BA778D60-D6CB-AAFD-979B-1280586FB4B4}"/>
              </a:ext>
            </a:extLst>
          </p:cNvPr>
          <p:cNvGrpSpPr>
            <a:grpSpLocks/>
          </p:cNvGrpSpPr>
          <p:nvPr/>
        </p:nvGrpSpPr>
        <p:grpSpPr bwMode="auto">
          <a:xfrm>
            <a:off x="2566989" y="5895975"/>
            <a:ext cx="7058025" cy="503238"/>
            <a:chOff x="1115616" y="2348880"/>
            <a:chExt cx="7056710" cy="576064"/>
          </a:xfrm>
        </p:grpSpPr>
        <p:grpSp>
          <p:nvGrpSpPr>
            <p:cNvPr id="30737" name="组合 59">
              <a:extLst>
                <a:ext uri="{FF2B5EF4-FFF2-40B4-BE49-F238E27FC236}">
                  <a16:creationId xmlns:a16="http://schemas.microsoft.com/office/drawing/2014/main" id="{CCC05D9A-AB37-BA0A-41EF-4F93561FD1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616" y="2348880"/>
              <a:ext cx="7056710" cy="576064"/>
              <a:chOff x="1115616" y="2348880"/>
              <a:chExt cx="7056710" cy="576064"/>
            </a:xfrm>
          </p:grpSpPr>
          <p:sp>
            <p:nvSpPr>
              <p:cNvPr id="28682" name="AutoShape 3">
                <a:extLst>
                  <a:ext uri="{FF2B5EF4-FFF2-40B4-BE49-F238E27FC236}">
                    <a16:creationId xmlns:a16="http://schemas.microsoft.com/office/drawing/2014/main" id="{C8B517EB-00AF-9F9F-BE00-7B9ADEB09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616" y="2348880"/>
                <a:ext cx="7056710" cy="57606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9F9F9"/>
                  </a:gs>
                  <a:gs pos="100000">
                    <a:srgbClr val="EAEAEA"/>
                  </a:gs>
                </a:gsLst>
                <a:lin ang="5400000" scaled="1"/>
              </a:gradFill>
              <a:ln w="19050">
                <a:solidFill>
                  <a:schemeClr val="tx1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dirty="0">
                  <a:solidFill>
                    <a:srgbClr val="006666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0740" name="Text Box 68">
                <a:extLst>
                  <a:ext uri="{FF2B5EF4-FFF2-40B4-BE49-F238E27FC236}">
                    <a16:creationId xmlns:a16="http://schemas.microsoft.com/office/drawing/2014/main" id="{83611F32-FB1C-1372-84DB-BCB01A5A743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75656" y="2431175"/>
                <a:ext cx="3810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rgbClr val="006666"/>
                    </a:solidFill>
                    <a:latin typeface="幼圆" pitchFamily="49" charset="-122"/>
                    <a:ea typeface="幼圆" pitchFamily="49" charset="-122"/>
                  </a:rPr>
                  <a:t>7</a:t>
                </a:r>
              </a:p>
            </p:txBody>
          </p:sp>
        </p:grpSp>
        <p:sp>
          <p:nvSpPr>
            <p:cNvPr id="30738" name="Freeform 6">
              <a:extLst>
                <a:ext uri="{FF2B5EF4-FFF2-40B4-BE49-F238E27FC236}">
                  <a16:creationId xmlns:a16="http://schemas.microsoft.com/office/drawing/2014/main" id="{8A0AAEAE-46DE-EB74-206B-4ECF876B8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648" y="2431175"/>
              <a:ext cx="504056" cy="395165"/>
            </a:xfrm>
            <a:custGeom>
              <a:avLst/>
              <a:gdLst>
                <a:gd name="T0" fmla="*/ 364854653 w 1071"/>
                <a:gd name="T1" fmla="*/ 0 h 307"/>
                <a:gd name="T2" fmla="*/ 2147483646 w 1071"/>
                <a:gd name="T3" fmla="*/ 0 h 307"/>
                <a:gd name="T4" fmla="*/ 2147483646 w 1071"/>
                <a:gd name="T5" fmla="*/ 1423290366 h 307"/>
                <a:gd name="T6" fmla="*/ 2147483646 w 1071"/>
                <a:gd name="T7" fmla="*/ 1937824801 h 307"/>
                <a:gd name="T8" fmla="*/ 2147483646 w 1071"/>
                <a:gd name="T9" fmla="*/ 2147483646 h 307"/>
                <a:gd name="T10" fmla="*/ 0 w 1071"/>
                <a:gd name="T11" fmla="*/ 2147483646 h 307"/>
                <a:gd name="T12" fmla="*/ 0 w 1071"/>
                <a:gd name="T13" fmla="*/ 642527993 h 307"/>
                <a:gd name="T14" fmla="*/ 89765738 w 1071"/>
                <a:gd name="T15" fmla="*/ 125433352 h 307"/>
                <a:gd name="T16" fmla="*/ 36485465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solidFill>
              <a:srgbClr val="339966">
                <a:alpha val="50195"/>
              </a:srgbClr>
            </a:solidFill>
            <a:ln w="28575" cmpd="sng">
              <a:solidFill>
                <a:srgbClr val="FFFFFF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684" name="矩形 28683">
            <a:extLst>
              <a:ext uri="{FF2B5EF4-FFF2-40B4-BE49-F238E27FC236}">
                <a16:creationId xmlns:a16="http://schemas.microsoft.com/office/drawing/2014/main" id="{848EDCCA-B0B8-8B2D-FD88-633A3F161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3" y="3101976"/>
            <a:ext cx="3529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F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发生在考察期期末，即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n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期末</a:t>
            </a:r>
            <a:r>
              <a:rPr lang="zh-CN" altLang="en-US" sz="2400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。</a:t>
            </a:r>
            <a:endParaRPr lang="zh-CN" altLang="zh-CN" sz="2400" b="1">
              <a:solidFill>
                <a:srgbClr val="006666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8685" name="矩形 28684">
            <a:extLst>
              <a:ext uri="{FF2B5EF4-FFF2-40B4-BE49-F238E27FC236}">
                <a16:creationId xmlns:a16="http://schemas.microsoft.com/office/drawing/2014/main" id="{F66D1D72-8408-515D-3CC5-6DD9122C2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3806825"/>
            <a:ext cx="4040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各期的等额支付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，发生在各期期末。</a:t>
            </a:r>
            <a:endParaRPr lang="zh-CN" altLang="zh-CN" b="1">
              <a:solidFill>
                <a:srgbClr val="006666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8698" name="矩形 28697">
            <a:extLst>
              <a:ext uri="{FF2B5EF4-FFF2-40B4-BE49-F238E27FC236}">
                <a16:creationId xmlns:a16="http://schemas.microsoft.com/office/drawing/2014/main" id="{3E7AE03E-20C2-D2A3-9A81-70BDB99DF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4460876"/>
            <a:ext cx="5761037" cy="69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lnSpc>
                <a:spcPct val="113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当问题包括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P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时，系列的第一个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P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隔一期。即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P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发生在系列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的前一期。</a:t>
            </a:r>
            <a:endParaRPr lang="zh-CN" altLang="zh-CN" b="1">
              <a:solidFill>
                <a:srgbClr val="006666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8699" name="矩形 28698">
            <a:extLst>
              <a:ext uri="{FF2B5EF4-FFF2-40B4-BE49-F238E27FC236}">
                <a16:creationId xmlns:a16="http://schemas.microsoft.com/office/drawing/2014/main" id="{359A6992-63F5-3748-0A26-CFC851E08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3" y="5354639"/>
            <a:ext cx="568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当问题包括</a:t>
            </a:r>
            <a:r>
              <a:rPr lang="en-US" altLang="zh-CN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zh-CN" altLang="en-US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F</a:t>
            </a:r>
            <a:r>
              <a:rPr lang="zh-CN" altLang="en-US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时，系列的最后一个</a:t>
            </a:r>
            <a:r>
              <a:rPr lang="en-US" altLang="zh-CN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zh-CN" altLang="en-US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F</a:t>
            </a:r>
            <a:r>
              <a:rPr lang="zh-CN" altLang="en-US" b="1" dirty="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同时发生。</a:t>
            </a:r>
            <a:endParaRPr lang="zh-CN" altLang="zh-CN" b="1" dirty="0">
              <a:solidFill>
                <a:srgbClr val="006666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8700" name="矩形 28699">
            <a:extLst>
              <a:ext uri="{FF2B5EF4-FFF2-40B4-BE49-F238E27FC236}">
                <a16:creationId xmlns:a16="http://schemas.microsoft.com/office/drawing/2014/main" id="{0C7E00EF-F757-7626-E32E-2473B2970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3" y="5984875"/>
            <a:ext cx="612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P</a:t>
            </a:r>
            <a:r>
              <a:rPr lang="en-US" altLang="zh-CN" b="1" baseline="-2500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G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发生在第一个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G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的前两期：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A</a:t>
            </a:r>
            <a:r>
              <a:rPr lang="en-US" altLang="zh-CN" b="1" baseline="-25000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发生在第一个</a:t>
            </a:r>
            <a:r>
              <a:rPr lang="en-US" altLang="zh-CN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G</a:t>
            </a:r>
            <a:r>
              <a:rPr lang="zh-CN" altLang="en-US" b="1">
                <a:solidFill>
                  <a:srgbClr val="006666"/>
                </a:solidFill>
                <a:latin typeface="幼圆" pitchFamily="49" charset="-122"/>
                <a:ea typeface="幼圆" pitchFamily="49" charset="-122"/>
              </a:rPr>
              <a:t>的前一期</a:t>
            </a:r>
            <a:endParaRPr lang="zh-CN" altLang="zh-CN" b="1">
              <a:solidFill>
                <a:srgbClr val="006666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18" grpId="0"/>
      <p:bldP spid="28684" grpId="0"/>
      <p:bldP spid="28685" grpId="0"/>
      <p:bldP spid="28698" grpId="0"/>
      <p:bldP spid="28699" grpId="0"/>
      <p:bldP spid="287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形标注 1">
            <a:extLst>
              <a:ext uri="{FF2B5EF4-FFF2-40B4-BE49-F238E27FC236}">
                <a16:creationId xmlns:a16="http://schemas.microsoft.com/office/drawing/2014/main" id="{68A1E19A-512F-CCA0-C56C-4F9DAA16D67E}"/>
              </a:ext>
            </a:extLst>
          </p:cNvPr>
          <p:cNvSpPr/>
          <p:nvPr/>
        </p:nvSpPr>
        <p:spPr>
          <a:xfrm rot="1450865">
            <a:off x="8764547" y="3346644"/>
            <a:ext cx="1778854" cy="94911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FFFFFF"/>
              </a:solidFill>
              <a:latin typeface="Times New Roman"/>
              <a:ea typeface="隶书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7828B92C-95EB-A164-E5F3-DDBEF7B612B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资金的时间价值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17D2292-98CB-85C2-09EF-96E6245B167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0525" y="1763816"/>
            <a:ext cx="8685965" cy="4384675"/>
          </a:xfrm>
        </p:spPr>
        <p:txBody>
          <a:bodyPr/>
          <a:lstStyle/>
          <a:p>
            <a:pPr marL="0" indent="0"/>
            <a:r>
              <a:rPr lang="zh-CN" altLang="en-US" b="1" dirty="0"/>
              <a:t>复利的威力</a:t>
            </a:r>
            <a:endParaRPr lang="zh-CN" altLang="en-US" dirty="0"/>
          </a:p>
          <a:p>
            <a:pPr marL="0" indent="0" algn="l"/>
            <a:r>
              <a:rPr lang="zh-CN" altLang="en-US" sz="2400" dirty="0"/>
              <a:t>          如果转换一下思路，</a:t>
            </a:r>
            <a:r>
              <a:rPr lang="en-US" altLang="zh-CN" sz="2400" dirty="0" err="1"/>
              <a:t>PeterMinuit</a:t>
            </a:r>
            <a:r>
              <a:rPr lang="zh-CN" altLang="en-US" sz="2400" dirty="0"/>
              <a:t>也许并没有占到便宜。</a:t>
            </a:r>
            <a:endParaRPr lang="en-US" altLang="zh-CN" sz="2400" dirty="0"/>
          </a:p>
          <a:p>
            <a:pPr algn="l">
              <a:buFont typeface="Wingdings" pitchFamily="2" charset="2"/>
              <a:buChar char="ü"/>
            </a:pPr>
            <a:r>
              <a:rPr lang="zh-CN" altLang="en-US" sz="2400" dirty="0"/>
              <a:t>如果当时他拿着这</a:t>
            </a:r>
            <a:r>
              <a:rPr lang="en-US" altLang="zh-CN" sz="2400" dirty="0"/>
              <a:t>24</a:t>
            </a:r>
            <a:r>
              <a:rPr lang="zh-CN" altLang="en-US" sz="2400" dirty="0"/>
              <a:t>美元去投资，按照</a:t>
            </a:r>
            <a:r>
              <a:rPr lang="en-US" altLang="zh-CN" sz="2400" dirty="0">
                <a:solidFill>
                  <a:srgbClr val="FF0000"/>
                </a:solidFill>
              </a:rPr>
              <a:t>11%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sz="2400" dirty="0"/>
              <a:t>美国近</a:t>
            </a:r>
            <a:r>
              <a:rPr lang="en-US" altLang="zh-CN" sz="2400" dirty="0"/>
              <a:t>70</a:t>
            </a:r>
            <a:r>
              <a:rPr lang="zh-CN" altLang="en-US" sz="2400" dirty="0"/>
              <a:t>年股市的平均投资收益率</a:t>
            </a:r>
            <a:r>
              <a:rPr lang="en-US" altLang="zh-CN" sz="2400" dirty="0"/>
              <a:t>)</a:t>
            </a:r>
            <a:r>
              <a:rPr lang="zh-CN" altLang="en-US" sz="2400" dirty="0"/>
              <a:t> 的投资收益计算，到</a:t>
            </a:r>
            <a:r>
              <a:rPr lang="en-US" altLang="zh-CN" sz="2400" dirty="0"/>
              <a:t>2000</a:t>
            </a:r>
            <a:r>
              <a:rPr lang="zh-CN" altLang="en-US" sz="2400" dirty="0"/>
              <a:t>年，</a:t>
            </a:r>
            <a:r>
              <a:rPr lang="zh-CN" altLang="en-US" sz="2400" dirty="0">
                <a:solidFill>
                  <a:srgbClr val="FF0000"/>
                </a:solidFill>
              </a:rPr>
              <a:t>这</a:t>
            </a:r>
            <a:r>
              <a:rPr lang="en-US" altLang="zh-CN" sz="2400" dirty="0">
                <a:solidFill>
                  <a:srgbClr val="FF0000"/>
                </a:solidFill>
              </a:rPr>
              <a:t>24</a:t>
            </a:r>
            <a:r>
              <a:rPr lang="zh-CN" altLang="en-US" sz="2400" dirty="0">
                <a:solidFill>
                  <a:srgbClr val="FF0000"/>
                </a:solidFill>
              </a:rPr>
              <a:t>美元将变成</a:t>
            </a:r>
            <a:r>
              <a:rPr lang="en-US" altLang="zh-CN" sz="2400" dirty="0">
                <a:solidFill>
                  <a:srgbClr val="FF0000"/>
                </a:solidFill>
              </a:rPr>
              <a:t>2380000</a:t>
            </a:r>
            <a:r>
              <a:rPr lang="zh-CN" altLang="en-US" sz="2400" dirty="0">
                <a:solidFill>
                  <a:srgbClr val="FF0000"/>
                </a:solidFill>
              </a:rPr>
              <a:t>亿美元，远远高于曼哈顿岛的价值</a:t>
            </a:r>
            <a:r>
              <a:rPr lang="en-US" altLang="zh-CN" sz="2400" dirty="0">
                <a:solidFill>
                  <a:srgbClr val="FF0000"/>
                </a:solidFill>
              </a:rPr>
              <a:t>2.5</a:t>
            </a:r>
            <a:r>
              <a:rPr lang="zh-CN" altLang="en-US" sz="2400" dirty="0">
                <a:solidFill>
                  <a:srgbClr val="FF0000"/>
                </a:solidFill>
              </a:rPr>
              <a:t>万亿</a:t>
            </a:r>
            <a:r>
              <a:rPr lang="zh-CN" altLang="en-US" sz="2400" dirty="0"/>
              <a:t>，几乎是其现在价值的十万倍。</a:t>
            </a:r>
            <a:endParaRPr lang="en-US" altLang="zh-CN" sz="2400" dirty="0"/>
          </a:p>
          <a:p>
            <a:pPr algn="l">
              <a:buFont typeface="Wingdings" pitchFamily="2" charset="2"/>
              <a:buChar char="ü"/>
            </a:pPr>
            <a:r>
              <a:rPr lang="zh-CN" altLang="en-US" sz="2400" dirty="0"/>
              <a:t>美国著名基金经理彼得</a:t>
            </a:r>
            <a:r>
              <a:rPr lang="en-US" altLang="zh-CN" sz="2400" dirty="0"/>
              <a:t>·</a:t>
            </a:r>
            <a:r>
              <a:rPr lang="zh-CN" altLang="en-US" sz="2400" dirty="0"/>
              <a:t>林奇计算过，如果当时把这</a:t>
            </a:r>
            <a:r>
              <a:rPr lang="en-US" altLang="zh-CN" sz="2400" dirty="0"/>
              <a:t>24</a:t>
            </a:r>
            <a:r>
              <a:rPr lang="zh-CN" altLang="en-US" sz="2400" dirty="0"/>
              <a:t>美元存在银行里，每年仅得到</a:t>
            </a:r>
            <a:r>
              <a:rPr lang="en-US" altLang="zh-CN" sz="2400" dirty="0">
                <a:solidFill>
                  <a:srgbClr val="FF0000"/>
                </a:solidFill>
              </a:rPr>
              <a:t>8</a:t>
            </a:r>
            <a:r>
              <a:rPr lang="zh-CN" altLang="en-US" sz="2400" dirty="0">
                <a:solidFill>
                  <a:srgbClr val="FF0000"/>
                </a:solidFill>
              </a:rPr>
              <a:t>％</a:t>
            </a:r>
            <a:r>
              <a:rPr lang="zh-CN" altLang="en-US" sz="2400" dirty="0"/>
              <a:t>的利息，到了今日，连本带利，数额已经远超过曼哈顿地产的今日的总价值。并且最值得惊讶的是，这个总额是曼哈顿地产总值的</a:t>
            </a:r>
            <a:r>
              <a:rPr lang="en-US" altLang="zh-CN" sz="2400" dirty="0">
                <a:solidFill>
                  <a:srgbClr val="FF0000"/>
                </a:solidFill>
              </a:rPr>
              <a:t>1000</a:t>
            </a:r>
            <a:r>
              <a:rPr lang="zh-CN" altLang="en-US" sz="2400" dirty="0">
                <a:solidFill>
                  <a:srgbClr val="FF0000"/>
                </a:solidFill>
              </a:rPr>
              <a:t>倍</a:t>
            </a:r>
            <a:r>
              <a:rPr lang="zh-CN" altLang="en-US" sz="2400" dirty="0"/>
              <a:t>。  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C6FD47-6E6E-6599-90DE-AAA8AB1F17A2}"/>
              </a:ext>
            </a:extLst>
          </p:cNvPr>
          <p:cNvSpPr txBox="1"/>
          <p:nvPr/>
        </p:nvSpPr>
        <p:spPr>
          <a:xfrm>
            <a:off x="9145892" y="3771486"/>
            <a:ext cx="153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机会成本！</a:t>
            </a:r>
          </a:p>
        </p:txBody>
      </p:sp>
    </p:spTree>
  </p:cSld>
  <p:clrMapOvr>
    <a:masterClrMapping/>
  </p:clrMapOvr>
  <p:transition spd="slow">
    <p:pull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3">
            <a:extLst>
              <a:ext uri="{FF2B5EF4-FFF2-40B4-BE49-F238E27FC236}">
                <a16:creationId xmlns:a16="http://schemas.microsoft.com/office/drawing/2014/main" id="{7964815F-9F2D-42BD-1B9F-261BFB52965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A3709C84-27B0-6D45-B1D3-3B9C5249A026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5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1D6B120E-BFDE-C35D-E0D4-0D680A4BE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资金的时间价值</a:t>
            </a:r>
          </a:p>
        </p:txBody>
      </p:sp>
      <p:sp>
        <p:nvSpPr>
          <p:cNvPr id="37913" name="Text Box 25">
            <a:extLst>
              <a:ext uri="{FF2B5EF4-FFF2-40B4-BE49-F238E27FC236}">
                <a16:creationId xmlns:a16="http://schemas.microsoft.com/office/drawing/2014/main" id="{8D1B5DAD-FB5B-99F7-2D6F-C8465DF7A7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51150" y="3686176"/>
            <a:ext cx="6553200" cy="1801813"/>
          </a:xfrm>
          <a:prstGeom prst="rect">
            <a:avLst/>
          </a:prstGeom>
          <a:gradFill rotWithShape="1">
            <a:gsLst>
              <a:gs pos="0">
                <a:srgbClr val="EFFBB3">
                  <a:alpha val="25998"/>
                </a:srgbClr>
              </a:gs>
              <a:gs pos="100000">
                <a:srgbClr val="6F7453">
                  <a:alpha val="46001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kumimoji="0" lang="en-US" altLang="zh-CN" sz="2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kumimoji="0" lang="en-US" altLang="zh-CN" sz="2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zh-CN" sz="2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                   </a:t>
            </a:r>
          </a:p>
        </p:txBody>
      </p:sp>
      <p:sp>
        <p:nvSpPr>
          <p:cNvPr id="37914" name="Text Box 26">
            <a:extLst>
              <a:ext uri="{FF2B5EF4-FFF2-40B4-BE49-F238E27FC236}">
                <a16:creationId xmlns:a16="http://schemas.microsoft.com/office/drawing/2014/main" id="{1285FD61-5825-A822-47C1-8DC3DA41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1" y="1557338"/>
            <a:ext cx="4214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1.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资金时间价值与利息</a:t>
            </a:r>
          </a:p>
        </p:txBody>
      </p:sp>
      <p:sp>
        <p:nvSpPr>
          <p:cNvPr id="37915" name="Text Box 27">
            <a:extLst>
              <a:ext uri="{FF2B5EF4-FFF2-40B4-BE49-F238E27FC236}">
                <a16:creationId xmlns:a16="http://schemas.microsoft.com/office/drawing/2014/main" id="{12A264EE-3C5B-8B9C-F9DB-097364111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4" y="2708518"/>
            <a:ext cx="6480175" cy="396391"/>
          </a:xfrm>
          <a:prstGeom prst="rect">
            <a:avLst/>
          </a:prstGeom>
          <a:gradFill rotWithShape="1">
            <a:gsLst>
              <a:gs pos="0">
                <a:srgbClr val="D1F4FB"/>
              </a:gs>
              <a:gs pos="100000">
                <a:srgbClr val="BFCCD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b="1">
                <a:solidFill>
                  <a:srgbClr val="000000"/>
                </a:solidFill>
                <a:ea typeface="幼圆" pitchFamily="49" charset="-122"/>
              </a:rPr>
              <a:t>    </a:t>
            </a:r>
            <a:r>
              <a:rPr lang="zh-CN" altLang="en-US" sz="1800" b="1">
                <a:solidFill>
                  <a:srgbClr val="000000"/>
                </a:solidFill>
                <a:ea typeface="幼圆" pitchFamily="49" charset="-122"/>
              </a:rPr>
              <a:t>利率大于零时，资金随着时间的推移所产生的增值量。</a:t>
            </a:r>
          </a:p>
        </p:txBody>
      </p:sp>
      <p:graphicFrame>
        <p:nvGraphicFramePr>
          <p:cNvPr id="37916" name="Object 28">
            <a:extLst>
              <a:ext uri="{FF2B5EF4-FFF2-40B4-BE49-F238E27FC236}">
                <a16:creationId xmlns:a16="http://schemas.microsoft.com/office/drawing/2014/main" id="{66018E7D-DE17-DA51-F18D-67AC12EF54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2888" y="3775075"/>
          <a:ext cx="67056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921500" imgH="1663700" progId="Visio.Drawing.11">
                  <p:embed/>
                </p:oleObj>
              </mc:Choice>
              <mc:Fallback>
                <p:oleObj name="Visio" r:id="rId2" imgW="6921500" imgH="1663700" progId="Visio.Drawing.11">
                  <p:embed/>
                  <p:pic>
                    <p:nvPicPr>
                      <p:cNvPr id="37916" name="Object 28">
                        <a:extLst>
                          <a:ext uri="{FF2B5EF4-FFF2-40B4-BE49-F238E27FC236}">
                            <a16:creationId xmlns:a16="http://schemas.microsoft.com/office/drawing/2014/main" id="{66018E7D-DE17-DA51-F18D-67AC12EF54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2782888" y="3775075"/>
                        <a:ext cx="6705600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92457" dir="9843276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17" name="Text Box 29">
            <a:extLst>
              <a:ext uri="{FF2B5EF4-FFF2-40B4-BE49-F238E27FC236}">
                <a16:creationId xmlns:a16="http://schemas.microsoft.com/office/drawing/2014/main" id="{7AC2E6FA-5997-8D89-2D34-1A585D496B6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55913" y="3300413"/>
            <a:ext cx="1008062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G—W</a:t>
            </a:r>
          </a:p>
        </p:txBody>
      </p:sp>
      <p:sp>
        <p:nvSpPr>
          <p:cNvPr id="37918" name="Text Box 30">
            <a:extLst>
              <a:ext uri="{FF2B5EF4-FFF2-40B4-BE49-F238E27FC236}">
                <a16:creationId xmlns:a16="http://schemas.microsoft.com/office/drawing/2014/main" id="{2FD95B5F-0FCA-E7BB-371B-7AEDB3458AA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72038" y="3300413"/>
            <a:ext cx="1008062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W—P</a:t>
            </a:r>
          </a:p>
        </p:txBody>
      </p:sp>
      <p:sp>
        <p:nvSpPr>
          <p:cNvPr id="37919" name="Text Box 31">
            <a:extLst>
              <a:ext uri="{FF2B5EF4-FFF2-40B4-BE49-F238E27FC236}">
                <a16:creationId xmlns:a16="http://schemas.microsoft.com/office/drawing/2014/main" id="{C5C84FF3-A2AA-B0D0-602C-B65593843EB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175501" y="3190876"/>
            <a:ext cx="2232025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P→G’=G+△G</a:t>
            </a:r>
            <a:r>
              <a:rPr lang="en-US" altLang="zh-CN" sz="2800" b="1" i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7920" name="Text Box 32">
            <a:extLst>
              <a:ext uri="{FF2B5EF4-FFF2-40B4-BE49-F238E27FC236}">
                <a16:creationId xmlns:a16="http://schemas.microsoft.com/office/drawing/2014/main" id="{96B8AB5E-CA7D-9558-40CE-6FDA55AF58B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63976" y="5749926"/>
            <a:ext cx="5040313" cy="366713"/>
          </a:xfrm>
          <a:prstGeom prst="rect">
            <a:avLst/>
          </a:prstGeom>
          <a:gradFill rotWithShape="1">
            <a:gsLst>
              <a:gs pos="0">
                <a:srgbClr val="EFFBB3"/>
              </a:gs>
              <a:gs pos="100000">
                <a:srgbClr val="EFFBB3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幼圆" pitchFamily="49" charset="-122"/>
              </a:rPr>
              <a:t>图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幼圆" pitchFamily="49" charset="-122"/>
              </a:rPr>
              <a:t>2-1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幼圆" pitchFamily="49" charset="-122"/>
              </a:rPr>
              <a:t>（</a:t>
            </a:r>
            <a:r>
              <a:rPr lang="en-US" altLang="zh-CN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幼圆" pitchFamily="49" charset="-122"/>
              </a:rPr>
              <a:t>G—W—G’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幼圆" pitchFamily="49" charset="-122"/>
              </a:rPr>
              <a:t>）资金增值过程示意图</a:t>
            </a:r>
          </a:p>
        </p:txBody>
      </p:sp>
      <p:sp>
        <p:nvSpPr>
          <p:cNvPr id="37921" name="Text Box 33">
            <a:extLst>
              <a:ext uri="{FF2B5EF4-FFF2-40B4-BE49-F238E27FC236}">
                <a16:creationId xmlns:a16="http://schemas.microsoft.com/office/drawing/2014/main" id="{4F35537D-8951-86C3-6DFC-4D6456F77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4788" y="2136775"/>
            <a:ext cx="42148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（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1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）资金的时间价值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1000"/>
                                        <p:tgtEl>
                                          <p:spTgt spid="37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3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3" grpId="0" animBg="1"/>
      <p:bldP spid="37914" grpId="0"/>
      <p:bldP spid="37915" grpId="0" animBg="1"/>
      <p:bldP spid="37917" grpId="0"/>
      <p:bldP spid="37918" grpId="0"/>
      <p:bldP spid="37919" grpId="0"/>
      <p:bldP spid="37920" grpId="0" animBg="1"/>
      <p:bldP spid="379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078B978F-2208-AC79-682B-3D870B27DAB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99BD3705-ACBB-DC4A-B556-AC868C4196AC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6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4A2D657F-1B62-DA45-2C22-DDAE05B64E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资金的时间价值</a:t>
            </a:r>
          </a:p>
        </p:txBody>
      </p:sp>
      <p:sp>
        <p:nvSpPr>
          <p:cNvPr id="39963" name="Rectangle 27">
            <a:extLst>
              <a:ext uri="{FF2B5EF4-FFF2-40B4-BE49-F238E27FC236}">
                <a16:creationId xmlns:a16="http://schemas.microsoft.com/office/drawing/2014/main" id="{58C14AF9-BDF1-AA46-F5AC-965495E84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2852739"/>
            <a:ext cx="6551612" cy="752475"/>
          </a:xfrm>
          <a:prstGeom prst="rect">
            <a:avLst/>
          </a:prstGeom>
          <a:gradFill rotWithShape="1">
            <a:gsLst>
              <a:gs pos="0">
                <a:srgbClr val="D1F4FB"/>
              </a:gs>
              <a:gs pos="100000">
                <a:srgbClr val="BFCCD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>
                <a:solidFill>
                  <a:srgbClr val="000000"/>
                </a:solidFill>
                <a:ea typeface="幼圆" pitchFamily="49" charset="-122"/>
              </a:rPr>
              <a:t>利息是资金时间价值的绝对衡量，是借贷过程中，债务人支付给债权人的超过原借贷本金的部分，亦称子金 。             </a:t>
            </a:r>
          </a:p>
        </p:txBody>
      </p:sp>
      <p:grpSp>
        <p:nvGrpSpPr>
          <p:cNvPr id="2" name="Group 28">
            <a:extLst>
              <a:ext uri="{FF2B5EF4-FFF2-40B4-BE49-F238E27FC236}">
                <a16:creationId xmlns:a16="http://schemas.microsoft.com/office/drawing/2014/main" id="{F88F004C-C827-2E16-1E86-AAF7B66DBC1D}"/>
              </a:ext>
            </a:extLst>
          </p:cNvPr>
          <p:cNvGrpSpPr>
            <a:grpSpLocks/>
          </p:cNvGrpSpPr>
          <p:nvPr/>
        </p:nvGrpSpPr>
        <p:grpSpPr bwMode="auto">
          <a:xfrm>
            <a:off x="4872039" y="4051309"/>
            <a:ext cx="1881187" cy="379413"/>
            <a:chOff x="1519" y="2053"/>
            <a:chExt cx="2209" cy="239"/>
          </a:xfrm>
        </p:grpSpPr>
        <p:sp>
          <p:nvSpPr>
            <p:cNvPr id="9225" name="Rectangle 29">
              <a:extLst>
                <a:ext uri="{FF2B5EF4-FFF2-40B4-BE49-F238E27FC236}">
                  <a16:creationId xmlns:a16="http://schemas.microsoft.com/office/drawing/2014/main" id="{ECACE024-CFFE-E9FF-2051-662BAD22C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2118"/>
              <a:ext cx="2177" cy="174"/>
            </a:xfrm>
            <a:prstGeom prst="rect">
              <a:avLst/>
            </a:prstGeom>
            <a:gradFill rotWithShape="1">
              <a:gsLst>
                <a:gs pos="0">
                  <a:srgbClr val="FDFEDE"/>
                </a:gs>
                <a:gs pos="100000">
                  <a:srgbClr val="E9EACD"/>
                </a:gs>
              </a:gsLst>
              <a:lin ang="2700000" scaled="1"/>
            </a:gradFill>
            <a:ln>
              <a:noFill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66" name="Rectangle 30">
              <a:extLst>
                <a:ext uri="{FF2B5EF4-FFF2-40B4-BE49-F238E27FC236}">
                  <a16:creationId xmlns:a16="http://schemas.microsoft.com/office/drawing/2014/main" id="{4D0F2094-7143-D238-647A-17A7353BB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053"/>
              <a:ext cx="2026" cy="2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itchFamily="49" charset="-122"/>
                  <a:ea typeface="幼圆" pitchFamily="49" charset="-122"/>
                </a:rPr>
                <a:t>I</a:t>
              </a:r>
              <a:r>
                <a:rPr lang="en-US" altLang="en-US" sz="20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itchFamily="49" charset="-122"/>
                  <a:ea typeface="幼圆" pitchFamily="49" charset="-122"/>
                </a:rPr>
                <a:t>＝</a:t>
              </a:r>
              <a:r>
                <a:rPr lang="en-US" altLang="zh-CN" sz="20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幼圆" pitchFamily="49" charset="-122"/>
                  <a:ea typeface="幼圆" pitchFamily="49" charset="-122"/>
                </a:rPr>
                <a:t>F-P</a:t>
              </a:r>
            </a:p>
          </p:txBody>
        </p:sp>
      </p:grpSp>
      <p:sp>
        <p:nvSpPr>
          <p:cNvPr id="9222" name="Text Box 31">
            <a:extLst>
              <a:ext uri="{FF2B5EF4-FFF2-40B4-BE49-F238E27FC236}">
                <a16:creationId xmlns:a16="http://schemas.microsoft.com/office/drawing/2014/main" id="{98958366-9DD5-E33E-15AE-26B16FE32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1484314"/>
            <a:ext cx="42148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/>
              <a:t>1.</a:t>
            </a:r>
            <a:r>
              <a:rPr lang="zh-CN" altLang="en-US"/>
              <a:t>资金时间价值与利息</a:t>
            </a:r>
          </a:p>
        </p:txBody>
      </p:sp>
      <p:sp>
        <p:nvSpPr>
          <p:cNvPr id="39968" name="Text Box 32">
            <a:extLst>
              <a:ext uri="{FF2B5EF4-FFF2-40B4-BE49-F238E27FC236}">
                <a16:creationId xmlns:a16="http://schemas.microsoft.com/office/drawing/2014/main" id="{A9480387-FA9B-CB3C-A20A-DFDC2F43E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588" y="2293938"/>
            <a:ext cx="42148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（</a:t>
            </a: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2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）利息</a:t>
            </a:r>
          </a:p>
        </p:txBody>
      </p:sp>
      <p:sp>
        <p:nvSpPr>
          <p:cNvPr id="39969" name="Text Box 33">
            <a:extLst>
              <a:ext uri="{FF2B5EF4-FFF2-40B4-BE49-F238E27FC236}">
                <a16:creationId xmlns:a16="http://schemas.microsoft.com/office/drawing/2014/main" id="{E086CF79-580A-4C0D-ABE6-7EE54BAD907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40013" y="4941888"/>
            <a:ext cx="5810250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式中：</a:t>
            </a:r>
            <a:r>
              <a:rPr kumimoji="1" lang="en-US" altLang="zh-CN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I</a:t>
            </a:r>
            <a:r>
              <a:rPr kumimoji="1" lang="zh-CN" altLang="en-US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为利息；</a:t>
            </a:r>
            <a:r>
              <a:rPr kumimoji="1" lang="en-US" altLang="zh-CN" b="1" i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F</a:t>
            </a:r>
            <a:r>
              <a:rPr kumimoji="1" lang="zh-CN" altLang="en-US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为还本付息总额；</a:t>
            </a:r>
            <a:r>
              <a:rPr kumimoji="1" lang="en-US" altLang="zh-CN" b="1" i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P</a:t>
            </a:r>
            <a:r>
              <a:rPr kumimoji="1" lang="zh-CN" altLang="en-US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为本金。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39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3" grpId="0" animBg="1"/>
      <p:bldP spid="39968" grpId="0"/>
      <p:bldP spid="399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3">
            <a:extLst>
              <a:ext uri="{FF2B5EF4-FFF2-40B4-BE49-F238E27FC236}">
                <a16:creationId xmlns:a16="http://schemas.microsoft.com/office/drawing/2014/main" id="{3012E7F4-2ADA-21B8-734D-C6A5F202523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1481CDA1-8ABA-4947-9515-4E3E35120F87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7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B30DD880-2B9D-7797-7FD9-13259D43B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资金的时间价值</a:t>
            </a:r>
          </a:p>
        </p:txBody>
      </p:sp>
      <p:sp>
        <p:nvSpPr>
          <p:cNvPr id="41034" name="Rectangle 74">
            <a:extLst>
              <a:ext uri="{FF2B5EF4-FFF2-40B4-BE49-F238E27FC236}">
                <a16:creationId xmlns:a16="http://schemas.microsoft.com/office/drawing/2014/main" id="{B316B9AD-48B1-5594-4116-7BF33552D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1" y="1412876"/>
            <a:ext cx="24479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/>
              <a:t>2.</a:t>
            </a:r>
            <a:r>
              <a:rPr lang="zh-CN" altLang="en-US"/>
              <a:t>利率</a:t>
            </a:r>
          </a:p>
        </p:txBody>
      </p:sp>
      <p:sp>
        <p:nvSpPr>
          <p:cNvPr id="41035" name="Text Box 75">
            <a:extLst>
              <a:ext uri="{FF2B5EF4-FFF2-40B4-BE49-F238E27FC236}">
                <a16:creationId xmlns:a16="http://schemas.microsoft.com/office/drawing/2014/main" id="{208B6D9C-9D02-AC83-3000-9FD17D144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2202106"/>
            <a:ext cx="6985000" cy="396391"/>
          </a:xfrm>
          <a:prstGeom prst="rect">
            <a:avLst/>
          </a:prstGeom>
          <a:gradFill rotWithShape="1">
            <a:gsLst>
              <a:gs pos="0">
                <a:srgbClr val="D1F4FB"/>
              </a:gs>
              <a:gs pos="100000">
                <a:srgbClr val="BFCCD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b="1">
                <a:solidFill>
                  <a:srgbClr val="000000"/>
                </a:solidFill>
                <a:ea typeface="幼圆" pitchFamily="49" charset="-122"/>
              </a:rPr>
              <a:t> </a:t>
            </a:r>
            <a:r>
              <a:rPr lang="zh-CN" altLang="en-US" sz="1800" b="1">
                <a:solidFill>
                  <a:srgbClr val="000000"/>
                </a:solidFill>
                <a:ea typeface="幼圆" pitchFamily="49" charset="-122"/>
              </a:rPr>
              <a:t>利率是资金时间价值的相对衡量，是一定时期利息与本金的比率</a:t>
            </a:r>
          </a:p>
        </p:txBody>
      </p:sp>
      <p:grpSp>
        <p:nvGrpSpPr>
          <p:cNvPr id="2" name="Group 76">
            <a:extLst>
              <a:ext uri="{FF2B5EF4-FFF2-40B4-BE49-F238E27FC236}">
                <a16:creationId xmlns:a16="http://schemas.microsoft.com/office/drawing/2014/main" id="{8D0F8A86-787E-2B71-2A03-4AD603793C48}"/>
              </a:ext>
            </a:extLst>
          </p:cNvPr>
          <p:cNvGrpSpPr>
            <a:grpSpLocks/>
          </p:cNvGrpSpPr>
          <p:nvPr/>
        </p:nvGrpSpPr>
        <p:grpSpPr bwMode="auto">
          <a:xfrm>
            <a:off x="2640013" y="3179772"/>
            <a:ext cx="7226300" cy="322263"/>
            <a:chOff x="612" y="3283"/>
            <a:chExt cx="4643" cy="203"/>
          </a:xfrm>
        </p:grpSpPr>
        <p:sp>
          <p:nvSpPr>
            <p:cNvPr id="10268" name="Rectangle 77">
              <a:extLst>
                <a:ext uri="{FF2B5EF4-FFF2-40B4-BE49-F238E27FC236}">
                  <a16:creationId xmlns:a16="http://schemas.microsoft.com/office/drawing/2014/main" id="{D40643DD-8C57-EC0E-E122-F679BE126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312"/>
              <a:ext cx="4264" cy="174"/>
            </a:xfrm>
            <a:prstGeom prst="rect">
              <a:avLst/>
            </a:prstGeom>
            <a:gradFill rotWithShape="1">
              <a:gsLst>
                <a:gs pos="0">
                  <a:srgbClr val="FDFEDE"/>
                </a:gs>
                <a:gs pos="100000">
                  <a:srgbClr val="E9EACD"/>
                </a:gs>
              </a:gsLst>
              <a:lin ang="2700000" scaled="1"/>
            </a:gradFill>
            <a:ln>
              <a:noFill/>
            </a:ln>
            <a:effectLst>
              <a:outerShdw dist="107763" dir="189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9" name="Text Box 78">
              <a:extLst>
                <a:ext uri="{FF2B5EF4-FFF2-40B4-BE49-F238E27FC236}">
                  <a16:creationId xmlns:a16="http://schemas.microsoft.com/office/drawing/2014/main" id="{28AC5327-AB55-0D8F-ED41-941996C273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" y="3294"/>
              <a:ext cx="5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利率＝ </a:t>
              </a:r>
            </a:p>
          </p:txBody>
        </p:sp>
        <p:sp>
          <p:nvSpPr>
            <p:cNvPr id="10270" name="Text Box 79">
              <a:extLst>
                <a:ext uri="{FF2B5EF4-FFF2-40B4-BE49-F238E27FC236}">
                  <a16:creationId xmlns:a16="http://schemas.microsoft.com/office/drawing/2014/main" id="{F54C7B8A-9639-F0CB-0FB7-D99B0175D8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3283"/>
              <a:ext cx="391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一个计息周期内所得的利息额</a:t>
              </a:r>
              <a:r>
                <a:rPr lang="en-US" altLang="zh-CN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/</a:t>
              </a:r>
              <a:r>
                <a:rPr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期初借贷金额</a:t>
              </a:r>
            </a:p>
          </p:txBody>
        </p:sp>
      </p:grpSp>
      <p:sp>
        <p:nvSpPr>
          <p:cNvPr id="41040" name="Rectangle 80">
            <a:extLst>
              <a:ext uri="{FF2B5EF4-FFF2-40B4-BE49-F238E27FC236}">
                <a16:creationId xmlns:a16="http://schemas.microsoft.com/office/drawing/2014/main" id="{2469297E-0260-4AF9-C87E-BBA6D2188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4843464"/>
            <a:ext cx="2592388" cy="409575"/>
          </a:xfrm>
          <a:prstGeom prst="rect">
            <a:avLst/>
          </a:prstGeom>
          <a:noFill/>
          <a:ln w="12700" cap="sq">
            <a:solidFill>
              <a:srgbClr val="FFFF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zh-CN" altLang="en-US" sz="20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影响利率高低的因素</a:t>
            </a:r>
          </a:p>
        </p:txBody>
      </p:sp>
      <p:grpSp>
        <p:nvGrpSpPr>
          <p:cNvPr id="3" name="Group 81">
            <a:extLst>
              <a:ext uri="{FF2B5EF4-FFF2-40B4-BE49-F238E27FC236}">
                <a16:creationId xmlns:a16="http://schemas.microsoft.com/office/drawing/2014/main" id="{7195FFB2-1B96-32F2-78DB-0BCF71BD2654}"/>
              </a:ext>
            </a:extLst>
          </p:cNvPr>
          <p:cNvGrpSpPr>
            <a:grpSpLocks/>
          </p:cNvGrpSpPr>
          <p:nvPr/>
        </p:nvGrpSpPr>
        <p:grpSpPr bwMode="auto">
          <a:xfrm>
            <a:off x="5232401" y="3789364"/>
            <a:ext cx="4067175" cy="2535237"/>
            <a:chOff x="1319" y="1372"/>
            <a:chExt cx="2562" cy="2025"/>
          </a:xfrm>
        </p:grpSpPr>
        <p:sp>
          <p:nvSpPr>
            <p:cNvPr id="10263" name="Rectangle 82">
              <a:extLst>
                <a:ext uri="{FF2B5EF4-FFF2-40B4-BE49-F238E27FC236}">
                  <a16:creationId xmlns:a16="http://schemas.microsoft.com/office/drawing/2014/main" id="{3FD4032A-8491-003F-33F7-8F9F33320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" y="1434"/>
              <a:ext cx="2051" cy="1960"/>
            </a:xfrm>
            <a:prstGeom prst="rect">
              <a:avLst/>
            </a:prstGeom>
            <a:gradFill rotWithShape="1">
              <a:gsLst>
                <a:gs pos="0">
                  <a:srgbClr val="BBE0E3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43" name="Rectangle 83">
              <a:extLst>
                <a:ext uri="{FF2B5EF4-FFF2-40B4-BE49-F238E27FC236}">
                  <a16:creationId xmlns:a16="http://schemas.microsoft.com/office/drawing/2014/main" id="{A1F93C42-092A-8C19-B2A7-40508C1D0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1944"/>
              <a:ext cx="2314" cy="31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41044" name="Rectangle 84">
              <a:extLst>
                <a:ext uri="{FF2B5EF4-FFF2-40B4-BE49-F238E27FC236}">
                  <a16:creationId xmlns:a16="http://schemas.microsoft.com/office/drawing/2014/main" id="{E9C177EE-6BB0-060E-79EC-99C8D6352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" y="3080"/>
              <a:ext cx="1723" cy="31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41045" name="Rectangle 85">
              <a:extLst>
                <a:ext uri="{FF2B5EF4-FFF2-40B4-BE49-F238E27FC236}">
                  <a16:creationId xmlns:a16="http://schemas.microsoft.com/office/drawing/2014/main" id="{7BFFEAD3-1C6D-C861-5D39-C6F1A7EB6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" y="1372"/>
              <a:ext cx="2308" cy="31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10267" name="AutoShape 86">
              <a:extLst>
                <a:ext uri="{FF2B5EF4-FFF2-40B4-BE49-F238E27FC236}">
                  <a16:creationId xmlns:a16="http://schemas.microsoft.com/office/drawing/2014/main" id="{8484DDA5-265E-6BB5-F33A-018CC86E5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" y="1442"/>
              <a:ext cx="308" cy="1943"/>
            </a:xfrm>
            <a:prstGeom prst="leftBrace">
              <a:avLst>
                <a:gd name="adj1" fmla="val 52570"/>
                <a:gd name="adj2" fmla="val 50000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249" name="Text Box 87">
            <a:extLst>
              <a:ext uri="{FF2B5EF4-FFF2-40B4-BE49-F238E27FC236}">
                <a16:creationId xmlns:a16="http://schemas.microsoft.com/office/drawing/2014/main" id="{574E5E27-6846-69AE-4815-76FB35C47E2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24563" y="5229226"/>
            <a:ext cx="2087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kumimoji="0" lang="zh-CN" altLang="zh-CN" sz="2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0" name="Text Box 88">
            <a:extLst>
              <a:ext uri="{FF2B5EF4-FFF2-40B4-BE49-F238E27FC236}">
                <a16:creationId xmlns:a16="http://schemas.microsoft.com/office/drawing/2014/main" id="{E6B18A7E-2F88-52DC-CAD2-E1173B38AEF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951539" y="3933826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kumimoji="0" lang="zh-CN" altLang="zh-CN" sz="2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1" name="Text Box 89">
            <a:extLst>
              <a:ext uri="{FF2B5EF4-FFF2-40B4-BE49-F238E27FC236}">
                <a16:creationId xmlns:a16="http://schemas.microsoft.com/office/drawing/2014/main" id="{C7A067C5-356B-8B94-7231-0891DA92D70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951539" y="4365626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kumimoji="0" lang="zh-CN" altLang="zh-CN" sz="2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2" name="Text Box 90">
            <a:extLst>
              <a:ext uri="{FF2B5EF4-FFF2-40B4-BE49-F238E27FC236}">
                <a16:creationId xmlns:a16="http://schemas.microsoft.com/office/drawing/2014/main" id="{C931AB46-6572-6D7F-1758-9DD12C81B0F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35639" y="3860801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kumimoji="0" lang="zh-CN" altLang="zh-CN" sz="2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3" name="Text Box 91">
            <a:extLst>
              <a:ext uri="{FF2B5EF4-FFF2-40B4-BE49-F238E27FC236}">
                <a16:creationId xmlns:a16="http://schemas.microsoft.com/office/drawing/2014/main" id="{9120F071-3E5F-74C8-07F2-710FEF44B8B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808664" y="3860801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kumimoji="0" lang="zh-CN" altLang="zh-CN" sz="2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4" name="Text Box 92">
            <a:extLst>
              <a:ext uri="{FF2B5EF4-FFF2-40B4-BE49-F238E27FC236}">
                <a16:creationId xmlns:a16="http://schemas.microsoft.com/office/drawing/2014/main" id="{E570DE8F-8A6C-3522-DB96-47975FD5647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35639" y="4508501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kumimoji="0" lang="zh-CN" altLang="zh-CN" sz="2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5" name="Text Box 93">
            <a:extLst>
              <a:ext uri="{FF2B5EF4-FFF2-40B4-BE49-F238E27FC236}">
                <a16:creationId xmlns:a16="http://schemas.microsoft.com/office/drawing/2014/main" id="{1C4BB889-BCF2-E6B3-F4CE-38454AA5B64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35639" y="3860801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kumimoji="0" lang="zh-CN" altLang="zh-CN" sz="2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6" name="Text Box 94">
            <a:extLst>
              <a:ext uri="{FF2B5EF4-FFF2-40B4-BE49-F238E27FC236}">
                <a16:creationId xmlns:a16="http://schemas.microsoft.com/office/drawing/2014/main" id="{C5719589-90C0-2CB7-3DFB-AAE4EEA8554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35639" y="4508501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kumimoji="0" lang="zh-CN" altLang="zh-CN" sz="2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7" name="Text Box 95">
            <a:extLst>
              <a:ext uri="{FF2B5EF4-FFF2-40B4-BE49-F238E27FC236}">
                <a16:creationId xmlns:a16="http://schemas.microsoft.com/office/drawing/2014/main" id="{6FD8C1C6-1059-F0D8-A56C-BB4FD818109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35639" y="3933826"/>
            <a:ext cx="1728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kumimoji="0" lang="zh-CN" altLang="zh-CN" sz="2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56" name="Text Box 96">
            <a:extLst>
              <a:ext uri="{FF2B5EF4-FFF2-40B4-BE49-F238E27FC236}">
                <a16:creationId xmlns:a16="http://schemas.microsoft.com/office/drawing/2014/main" id="{CF880A2F-5470-A448-694C-6690909385A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35638" y="4302125"/>
            <a:ext cx="3529012" cy="3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>
                <a:solidFill>
                  <a:srgbClr val="000000"/>
                </a:solidFill>
                <a:ea typeface="幼圆" pitchFamily="49" charset="-122"/>
              </a:rPr>
              <a:t>金融市场上借贷资本的供求情况</a:t>
            </a:r>
          </a:p>
        </p:txBody>
      </p:sp>
      <p:sp>
        <p:nvSpPr>
          <p:cNvPr id="41057" name="Text Box 97">
            <a:extLst>
              <a:ext uri="{FF2B5EF4-FFF2-40B4-BE49-F238E27FC236}">
                <a16:creationId xmlns:a16="http://schemas.microsoft.com/office/drawing/2014/main" id="{D140D500-22E1-31C2-3919-3C10D68712B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3100" y="4878388"/>
            <a:ext cx="3600450" cy="3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>
                <a:solidFill>
                  <a:srgbClr val="000000"/>
                </a:solidFill>
                <a:ea typeface="幼圆" pitchFamily="49" charset="-122"/>
              </a:rPr>
              <a:t>银行所承担的贷款风险</a:t>
            </a:r>
          </a:p>
        </p:txBody>
      </p:sp>
      <p:sp>
        <p:nvSpPr>
          <p:cNvPr id="41058" name="Text Box 98">
            <a:extLst>
              <a:ext uri="{FF2B5EF4-FFF2-40B4-BE49-F238E27FC236}">
                <a16:creationId xmlns:a16="http://schemas.microsoft.com/office/drawing/2014/main" id="{88C06EB2-02E3-46C7-602A-44E877CF25F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35639" y="3789363"/>
            <a:ext cx="3024187" cy="3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>
                <a:solidFill>
                  <a:srgbClr val="000000"/>
                </a:solidFill>
                <a:ea typeface="幼圆" pitchFamily="49" charset="-122"/>
              </a:rPr>
              <a:t>社会平均利润率</a:t>
            </a:r>
          </a:p>
        </p:txBody>
      </p:sp>
      <p:sp>
        <p:nvSpPr>
          <p:cNvPr id="41059" name="Text Box 99">
            <a:extLst>
              <a:ext uri="{FF2B5EF4-FFF2-40B4-BE49-F238E27FC236}">
                <a16:creationId xmlns:a16="http://schemas.microsoft.com/office/drawing/2014/main" id="{A2E9A927-50CF-5CB1-C91D-A9DB6977145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35638" y="5411788"/>
            <a:ext cx="3600450" cy="3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>
                <a:solidFill>
                  <a:srgbClr val="000000"/>
                </a:solidFill>
                <a:ea typeface="幼圆" pitchFamily="49" charset="-122"/>
              </a:rPr>
              <a:t>通货膨胀率</a:t>
            </a:r>
          </a:p>
        </p:txBody>
      </p:sp>
      <p:sp>
        <p:nvSpPr>
          <p:cNvPr id="41060" name="Text Box 100">
            <a:extLst>
              <a:ext uri="{FF2B5EF4-FFF2-40B4-BE49-F238E27FC236}">
                <a16:creationId xmlns:a16="http://schemas.microsoft.com/office/drawing/2014/main" id="{1F84B31F-AE1A-536D-C9EB-9D59FA7871D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40400" y="5976938"/>
            <a:ext cx="360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>
                <a:solidFill>
                  <a:srgbClr val="000000"/>
                </a:solidFill>
                <a:ea typeface="幼圆" pitchFamily="49" charset="-122"/>
              </a:rPr>
              <a:t>借出资本的期限长短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4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4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4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2" dur="500"/>
                                        <p:tgtEl>
                                          <p:spTgt spid="4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7" dur="500"/>
                                        <p:tgtEl>
                                          <p:spTgt spid="4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4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4" grpId="0"/>
      <p:bldP spid="41035" grpId="0" animBg="1"/>
      <p:bldP spid="41040" grpId="0" animBg="1"/>
      <p:bldP spid="41056" grpId="0"/>
      <p:bldP spid="41057" grpId="0"/>
      <p:bldP spid="41058" grpId="0"/>
      <p:bldP spid="41059" grpId="0"/>
      <p:bldP spid="410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3">
            <a:extLst>
              <a:ext uri="{FF2B5EF4-FFF2-40B4-BE49-F238E27FC236}">
                <a16:creationId xmlns:a16="http://schemas.microsoft.com/office/drawing/2014/main" id="{53C98D84-AAA4-6EB7-528E-A5A63D0BF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88266C37-97E6-2949-ACA2-0FE6A54FF968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8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80896DF5-D540-122C-CB3F-2BBB780CE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资金的时间价值</a:t>
            </a:r>
          </a:p>
        </p:txBody>
      </p:sp>
      <p:pic>
        <p:nvPicPr>
          <p:cNvPr id="2" name="【黄江南】史上最大贷款利率下调对穷人和富人的影响.mp4">
            <a:hlinkClick r:id="" action="ppaction://media"/>
            <a:extLst>
              <a:ext uri="{FF2B5EF4-FFF2-40B4-BE49-F238E27FC236}">
                <a16:creationId xmlns:a16="http://schemas.microsoft.com/office/drawing/2014/main" id="{68F6649D-30AB-69EF-81BD-75548FB648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143000"/>
            <a:ext cx="7619396" cy="42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28736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3">
            <a:extLst>
              <a:ext uri="{FF2B5EF4-FFF2-40B4-BE49-F238E27FC236}">
                <a16:creationId xmlns:a16="http://schemas.microsoft.com/office/drawing/2014/main" id="{7320876C-FB0D-0E7A-C783-5F439DDAC4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C4C52D73-EEF3-E14B-AC7E-D564FB1E2A13}" type="slidenum">
              <a:rPr kumimoji="0" lang="en-US" altLang="zh-CN" sz="1000">
                <a:solidFill>
                  <a:srgbClr val="808080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9</a:t>
            </a:fld>
            <a:endParaRPr kumimoji="0" lang="en-US" altLang="zh-CN" sz="1000">
              <a:solidFill>
                <a:srgbClr val="808080"/>
              </a:solidFill>
              <a:ea typeface="华文行楷" panose="02010800040101010101" pitchFamily="2" charset="-122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EE80A06-27AD-F6AD-19CB-44950C9B3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资金的时间价值</a:t>
            </a:r>
          </a:p>
        </p:txBody>
      </p:sp>
      <p:sp>
        <p:nvSpPr>
          <p:cNvPr id="43047" name="Rectangle 39">
            <a:extLst>
              <a:ext uri="{FF2B5EF4-FFF2-40B4-BE49-F238E27FC236}">
                <a16:creationId xmlns:a16="http://schemas.microsoft.com/office/drawing/2014/main" id="{6ADFA1C9-9C39-675C-91FC-D743ECB79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2606289"/>
            <a:ext cx="1584325" cy="276999"/>
          </a:xfrm>
          <a:prstGeom prst="rect">
            <a:avLst/>
          </a:prstGeom>
          <a:gradFill rotWithShape="1">
            <a:gsLst>
              <a:gs pos="0">
                <a:srgbClr val="FDFEDE"/>
              </a:gs>
              <a:gs pos="100000">
                <a:srgbClr val="E9EACD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048" name="Text Box 40">
            <a:extLst>
              <a:ext uri="{FF2B5EF4-FFF2-40B4-BE49-F238E27FC236}">
                <a16:creationId xmlns:a16="http://schemas.microsoft.com/office/drawing/2014/main" id="{0497941D-3B3E-531D-639F-5583ED6CC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4" y="2708276"/>
            <a:ext cx="5184775" cy="40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50000"/>
              </a:lnSpc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复利：本金生息，利息也生息，即</a:t>
            </a: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幼圆" pitchFamily="49" charset="-122"/>
              </a:rPr>
              <a:t>“</a:t>
            </a:r>
            <a:r>
              <a:rPr lang="zh-CN" altLang="en-US" sz="2000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利滚利</a:t>
            </a: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幼圆" pitchFamily="49" charset="-122"/>
              </a:rPr>
              <a:t>”</a:t>
            </a:r>
            <a:endParaRPr lang="zh-CN" altLang="en-US" sz="2000" b="1" dirty="0">
              <a:solidFill>
                <a:srgbClr val="0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3049" name="Text Box 41">
            <a:extLst>
              <a:ext uri="{FF2B5EF4-FFF2-40B4-BE49-F238E27FC236}">
                <a16:creationId xmlns:a16="http://schemas.microsoft.com/office/drawing/2014/main" id="{B60CA280-5C1A-4F0F-A504-535E8C265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4" y="1412876"/>
            <a:ext cx="34559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/>
              <a:t>3.</a:t>
            </a:r>
            <a:r>
              <a:rPr lang="zh-CN" altLang="en-US"/>
              <a:t>单利和复利</a:t>
            </a:r>
          </a:p>
        </p:txBody>
      </p:sp>
      <p:sp>
        <p:nvSpPr>
          <p:cNvPr id="43050" name="Text Box 42">
            <a:extLst>
              <a:ext uri="{FF2B5EF4-FFF2-40B4-BE49-F238E27FC236}">
                <a16:creationId xmlns:a16="http://schemas.microsoft.com/office/drawing/2014/main" id="{E5D079F6-3B5B-F9F0-559D-CD9FC5C85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2565400"/>
            <a:ext cx="1441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>
                <a:solidFill>
                  <a:srgbClr val="007774"/>
                </a:solidFill>
                <a:latin typeface="幼圆" pitchFamily="49" charset="-122"/>
                <a:ea typeface="幼圆" pitchFamily="49" charset="-122"/>
              </a:rPr>
              <a:t>利息的计算</a:t>
            </a:r>
          </a:p>
        </p:txBody>
      </p:sp>
      <p:sp>
        <p:nvSpPr>
          <p:cNvPr id="43051" name="Rectangle 43">
            <a:extLst>
              <a:ext uri="{FF2B5EF4-FFF2-40B4-BE49-F238E27FC236}">
                <a16:creationId xmlns:a16="http://schemas.microsoft.com/office/drawing/2014/main" id="{82F3D43C-AC19-4F2D-1287-BCD32A63F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4" y="2060576"/>
            <a:ext cx="3673475" cy="40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50000"/>
              </a:lnSpc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单利：本金生息，利息不生息</a:t>
            </a:r>
          </a:p>
        </p:txBody>
      </p:sp>
      <p:sp>
        <p:nvSpPr>
          <p:cNvPr id="43052" name="Rectangle 44">
            <a:extLst>
              <a:ext uri="{FF2B5EF4-FFF2-40B4-BE49-F238E27FC236}">
                <a16:creationId xmlns:a16="http://schemas.microsoft.com/office/drawing/2014/main" id="{1E9BA95C-74BA-7E85-157B-FFE452B34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2371829"/>
            <a:ext cx="4679950" cy="276999"/>
          </a:xfrm>
          <a:prstGeom prst="rect">
            <a:avLst/>
          </a:prstGeom>
          <a:gradFill rotWithShape="1">
            <a:gsLst>
              <a:gs pos="0">
                <a:srgbClr val="C8DDEE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053" name="Rectangle 45">
            <a:extLst>
              <a:ext uri="{FF2B5EF4-FFF2-40B4-BE49-F238E27FC236}">
                <a16:creationId xmlns:a16="http://schemas.microsoft.com/office/drawing/2014/main" id="{CBF7BA1B-0BC4-0E81-5E6D-88344BBAB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3046904"/>
            <a:ext cx="4679950" cy="276999"/>
          </a:xfrm>
          <a:prstGeom prst="rect">
            <a:avLst/>
          </a:prstGeom>
          <a:gradFill rotWithShape="1">
            <a:gsLst>
              <a:gs pos="0">
                <a:srgbClr val="C8DDEE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46">
            <a:extLst>
              <a:ext uri="{FF2B5EF4-FFF2-40B4-BE49-F238E27FC236}">
                <a16:creationId xmlns:a16="http://schemas.microsoft.com/office/drawing/2014/main" id="{82F094E4-0134-3F8F-004E-8206E4381F09}"/>
              </a:ext>
            </a:extLst>
          </p:cNvPr>
          <p:cNvGrpSpPr>
            <a:grpSpLocks/>
          </p:cNvGrpSpPr>
          <p:nvPr/>
        </p:nvGrpSpPr>
        <p:grpSpPr bwMode="auto">
          <a:xfrm>
            <a:off x="1460485" y="4057652"/>
            <a:ext cx="9144000" cy="1241425"/>
            <a:chOff x="0" y="2737"/>
            <a:chExt cx="5760" cy="782"/>
          </a:xfrm>
        </p:grpSpPr>
        <p:sp>
          <p:nvSpPr>
            <p:cNvPr id="11281" name="Rectangle 47">
              <a:extLst>
                <a:ext uri="{FF2B5EF4-FFF2-40B4-BE49-F238E27FC236}">
                  <a16:creationId xmlns:a16="http://schemas.microsoft.com/office/drawing/2014/main" id="{EAC1C398-89D5-F9F2-D5D7-04E15F218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070"/>
              <a:ext cx="5760" cy="174"/>
            </a:xfrm>
            <a:prstGeom prst="rect">
              <a:avLst/>
            </a:prstGeom>
            <a:gradFill rotWithShape="1">
              <a:gsLst>
                <a:gs pos="0">
                  <a:srgbClr val="E2F4FA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82" name="Rectangle 48">
              <a:extLst>
                <a:ext uri="{FF2B5EF4-FFF2-40B4-BE49-F238E27FC236}">
                  <a16:creationId xmlns:a16="http://schemas.microsoft.com/office/drawing/2014/main" id="{41E6BDC9-4761-E532-9217-F081DFD3A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742"/>
              <a:ext cx="245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274638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1800" b="1" dirty="0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  <a:cs typeface="Arial" panose="020B0604020202020204" pitchFamily="34" charset="0"/>
                </a:rPr>
                <a:t>计息周期为一定的时间区间（年、月等）的复利计息。</a:t>
              </a:r>
            </a:p>
          </p:txBody>
        </p:sp>
        <p:sp>
          <p:nvSpPr>
            <p:cNvPr id="11283" name="Rectangle 49">
              <a:extLst>
                <a:ext uri="{FF2B5EF4-FFF2-40B4-BE49-F238E27FC236}">
                  <a16:creationId xmlns:a16="http://schemas.microsoft.com/office/drawing/2014/main" id="{4AF6513D-54B5-95BA-1C23-301E14D6D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3312"/>
              <a:ext cx="263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indent="2540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1800" b="1" dirty="0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  <a:cs typeface="Arial" panose="020B0604020202020204" pitchFamily="34" charset="0"/>
                </a:rPr>
                <a:t>计息周期无限缩短的复利计息。</a:t>
              </a:r>
            </a:p>
          </p:txBody>
        </p:sp>
        <p:sp>
          <p:nvSpPr>
            <p:cNvPr id="11284" name="Rectangle 50">
              <a:extLst>
                <a:ext uri="{FF2B5EF4-FFF2-40B4-BE49-F238E27FC236}">
                  <a16:creationId xmlns:a16="http://schemas.microsoft.com/office/drawing/2014/main" id="{AD717349-20AA-2727-5030-100EC2C13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737"/>
              <a:ext cx="7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间断复利</a:t>
              </a:r>
            </a:p>
          </p:txBody>
        </p:sp>
        <p:sp>
          <p:nvSpPr>
            <p:cNvPr id="11285" name="Rectangle 51">
              <a:extLst>
                <a:ext uri="{FF2B5EF4-FFF2-40B4-BE49-F238E27FC236}">
                  <a16:creationId xmlns:a16="http://schemas.microsoft.com/office/drawing/2014/main" id="{074F0BB2-428F-ACAA-940E-41BE0B467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327"/>
              <a:ext cx="7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连续复利</a:t>
              </a:r>
            </a:p>
          </p:txBody>
        </p:sp>
        <p:sp>
          <p:nvSpPr>
            <p:cNvPr id="11286" name="Text Box 52">
              <a:extLst>
                <a:ext uri="{FF2B5EF4-FFF2-40B4-BE49-F238E27FC236}">
                  <a16:creationId xmlns:a16="http://schemas.microsoft.com/office/drawing/2014/main" id="{10AC41D3-82DE-06E9-978E-C72049EF1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3055"/>
              <a:ext cx="7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000" b="1">
                  <a:solidFill>
                    <a:srgbClr val="007774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lang="zh-CN" altLang="en-US" sz="2000" b="1">
                  <a:solidFill>
                    <a:srgbClr val="007774"/>
                  </a:solidFill>
                  <a:latin typeface="幼圆" pitchFamily="49" charset="-122"/>
                  <a:ea typeface="幼圆" pitchFamily="49" charset="-122"/>
                </a:rPr>
                <a:t>复利计算</a:t>
              </a:r>
            </a:p>
          </p:txBody>
        </p:sp>
        <p:grpSp>
          <p:nvGrpSpPr>
            <p:cNvPr id="11287" name="Group 53">
              <a:extLst>
                <a:ext uri="{FF2B5EF4-FFF2-40B4-BE49-F238E27FC236}">
                  <a16:creationId xmlns:a16="http://schemas.microsoft.com/office/drawing/2014/main" id="{6DD5BBD2-CD9F-0FBB-4708-19F1351314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2" y="2840"/>
              <a:ext cx="318" cy="635"/>
              <a:chOff x="1111" y="2840"/>
              <a:chExt cx="318" cy="635"/>
            </a:xfrm>
          </p:grpSpPr>
          <p:sp>
            <p:nvSpPr>
              <p:cNvPr id="11288" name="Line 54">
                <a:extLst>
                  <a:ext uri="{FF2B5EF4-FFF2-40B4-BE49-F238E27FC236}">
                    <a16:creationId xmlns:a16="http://schemas.microsoft.com/office/drawing/2014/main" id="{65A61B9A-6DBC-CA7B-82BE-91D8D60EC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840"/>
                <a:ext cx="0" cy="63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89" name="Line 55">
                <a:extLst>
                  <a:ext uri="{FF2B5EF4-FFF2-40B4-BE49-F238E27FC236}">
                    <a16:creationId xmlns:a16="http://schemas.microsoft.com/office/drawing/2014/main" id="{CC8D4E41-3BC3-8090-08C1-ABC13F0DF3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3475"/>
                <a:ext cx="1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90" name="Line 56">
                <a:extLst>
                  <a:ext uri="{FF2B5EF4-FFF2-40B4-BE49-F238E27FC236}">
                    <a16:creationId xmlns:a16="http://schemas.microsoft.com/office/drawing/2014/main" id="{411BCBF9-B172-23B4-A2BE-72AEAB7F0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840"/>
                <a:ext cx="1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91" name="Line 57">
                <a:extLst>
                  <a:ext uri="{FF2B5EF4-FFF2-40B4-BE49-F238E27FC236}">
                    <a16:creationId xmlns:a16="http://schemas.microsoft.com/office/drawing/2014/main" id="{F3D54FFD-95DA-CACC-D990-DAE2CB8A6F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1" y="3158"/>
                <a:ext cx="18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" name="Group 58">
            <a:extLst>
              <a:ext uri="{FF2B5EF4-FFF2-40B4-BE49-F238E27FC236}">
                <a16:creationId xmlns:a16="http://schemas.microsoft.com/office/drawing/2014/main" id="{9B51C370-7214-1814-3447-55D6DA8E1B9E}"/>
              </a:ext>
            </a:extLst>
          </p:cNvPr>
          <p:cNvGrpSpPr>
            <a:grpSpLocks/>
          </p:cNvGrpSpPr>
          <p:nvPr/>
        </p:nvGrpSpPr>
        <p:grpSpPr bwMode="auto">
          <a:xfrm>
            <a:off x="3862388" y="2349500"/>
            <a:ext cx="431800" cy="719138"/>
            <a:chOff x="1111" y="2840"/>
            <a:chExt cx="318" cy="635"/>
          </a:xfrm>
        </p:grpSpPr>
        <p:sp>
          <p:nvSpPr>
            <p:cNvPr id="11277" name="Line 59">
              <a:extLst>
                <a:ext uri="{FF2B5EF4-FFF2-40B4-BE49-F238E27FC236}">
                  <a16:creationId xmlns:a16="http://schemas.microsoft.com/office/drawing/2014/main" id="{983DA0A8-4876-6C53-949D-C04657E75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840"/>
              <a:ext cx="0" cy="6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8" name="Line 60">
              <a:extLst>
                <a:ext uri="{FF2B5EF4-FFF2-40B4-BE49-F238E27FC236}">
                  <a16:creationId xmlns:a16="http://schemas.microsoft.com/office/drawing/2014/main" id="{239A7223-DBAE-9E52-C4BD-54C4BF24D4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3475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9" name="Line 61">
              <a:extLst>
                <a:ext uri="{FF2B5EF4-FFF2-40B4-BE49-F238E27FC236}">
                  <a16:creationId xmlns:a16="http://schemas.microsoft.com/office/drawing/2014/main" id="{251BA9B2-DB8B-B27A-6B36-EA1B43A84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840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80" name="Line 62">
              <a:extLst>
                <a:ext uri="{FF2B5EF4-FFF2-40B4-BE49-F238E27FC236}">
                  <a16:creationId xmlns:a16="http://schemas.microsoft.com/office/drawing/2014/main" id="{F999CE94-4FD8-3621-2659-E19152519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158"/>
              <a:ext cx="1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4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4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4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4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47" grpId="0" animBg="1"/>
      <p:bldP spid="43048" grpId="0"/>
      <p:bldP spid="43049" grpId="0"/>
      <p:bldP spid="43050" grpId="0"/>
      <p:bldP spid="43051" grpId="0"/>
      <p:bldP spid="43052" grpId="0" animBg="1"/>
      <p:bldP spid="43053" grpId="0" animBg="1"/>
    </p:bldLst>
  </p:timing>
</p:sld>
</file>

<file path=ppt/theme/theme1.xml><?xml version="1.0" encoding="utf-8"?>
<a:theme xmlns:a="http://schemas.openxmlformats.org/drawingml/2006/main" name="Blends">
  <a:themeElements>
    <a:clrScheme name="Blends 4">
      <a:dk1>
        <a:srgbClr val="000000"/>
      </a:dk1>
      <a:lt1>
        <a:srgbClr val="FFFFFF"/>
      </a:lt1>
      <a:dk2>
        <a:srgbClr val="515F7B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Blends">
      <a:majorFont>
        <a:latin typeface="Times New Roman"/>
        <a:ea typeface="华文行楷"/>
        <a:cs typeface=""/>
      </a:majorFont>
      <a:minorFont>
        <a:latin typeface="Times New Roman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2368</Words>
  <Application>Microsoft Office PowerPoint</Application>
  <PresentationFormat>宽屏</PresentationFormat>
  <Paragraphs>366</Paragraphs>
  <Slides>34</Slides>
  <Notes>1</Notes>
  <HiddenSlides>0</HiddenSlides>
  <MMClips>2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1" baseType="lpstr">
      <vt:lpstr>等线</vt:lpstr>
      <vt:lpstr>华文行楷</vt:lpstr>
      <vt:lpstr>楷体_GB2312</vt:lpstr>
      <vt:lpstr>隶书</vt:lpstr>
      <vt:lpstr>宋体</vt:lpstr>
      <vt:lpstr>Microsoft YaHei</vt:lpstr>
      <vt:lpstr>Microsoft YaHei</vt:lpstr>
      <vt:lpstr>幼圆</vt:lpstr>
      <vt:lpstr>Arial</vt:lpstr>
      <vt:lpstr>Cambria Math</vt:lpstr>
      <vt:lpstr>Tahoma</vt:lpstr>
      <vt:lpstr>Times New Roman</vt:lpstr>
      <vt:lpstr>Wingdings</vt:lpstr>
      <vt:lpstr>Blends</vt:lpstr>
      <vt:lpstr>公式</vt:lpstr>
      <vt:lpstr>Equation</vt:lpstr>
      <vt:lpstr>Visio</vt:lpstr>
      <vt:lpstr>资金的时间价值</vt:lpstr>
      <vt:lpstr>PowerPoint 演示文稿</vt:lpstr>
      <vt:lpstr>资金的时间价值</vt:lpstr>
      <vt:lpstr>资金的时间价值</vt:lpstr>
      <vt:lpstr>资金的时间价值</vt:lpstr>
      <vt:lpstr>资金的时间价值</vt:lpstr>
      <vt:lpstr>资金的时间价值</vt:lpstr>
      <vt:lpstr>资金的时间价值</vt:lpstr>
      <vt:lpstr>资金的时间价值</vt:lpstr>
      <vt:lpstr>资金的时间价值</vt:lpstr>
      <vt:lpstr>资金的时间价值</vt:lpstr>
      <vt:lpstr>资金时间价值计算公式分类</vt:lpstr>
      <vt:lpstr>资金时间价值计算公式分类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  <vt:lpstr>资金时间价值的计算公式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Leopold Becher</dc:creator>
  <cp:lastModifiedBy>PENG QU</cp:lastModifiedBy>
  <cp:revision>2</cp:revision>
  <dcterms:created xsi:type="dcterms:W3CDTF">2024-09-04T06:08:11Z</dcterms:created>
  <dcterms:modified xsi:type="dcterms:W3CDTF">2024-09-08T08:16:31Z</dcterms:modified>
</cp:coreProperties>
</file>